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59" r:id="rId6"/>
    <p:sldId id="260" r:id="rId7"/>
    <p:sldId id="277" r:id="rId8"/>
    <p:sldId id="278" r:id="rId9"/>
    <p:sldId id="276" r:id="rId10"/>
    <p:sldId id="272" r:id="rId11"/>
    <p:sldId id="273" r:id="rId12"/>
    <p:sldId id="274" r:id="rId13"/>
    <p:sldId id="275" r:id="rId14"/>
    <p:sldId id="261" r:id="rId15"/>
    <p:sldId id="262" r:id="rId16"/>
    <p:sldId id="264" r:id="rId17"/>
    <p:sldId id="265" r:id="rId18"/>
    <p:sldId id="266" r:id="rId19"/>
    <p:sldId id="267" r:id="rId20"/>
    <p:sldId id="268" r:id="rId21"/>
    <p:sldId id="269" r:id="rId22"/>
    <p:sldId id="270" r:id="rId23"/>
    <p:sldId id="281" r:id="rId24"/>
    <p:sldId id="280"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8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B74C77-AA50-4827-B234-7B9E39C452E2}" type="datetimeFigureOut">
              <a:rPr lang="en-US" smtClean="0"/>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7CF2D-CD14-42ED-B804-12BC4D21D570}"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74C77-AA50-4827-B234-7B9E39C452E2}" type="datetimeFigureOut">
              <a:rPr lang="en-US" smtClean="0"/>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7CF2D-CD14-42ED-B804-12BC4D21D57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B74C77-AA50-4827-B234-7B9E39C452E2}" type="datetimeFigureOut">
              <a:rPr lang="en-US" smtClean="0"/>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7CF2D-CD14-42ED-B804-12BC4D21D57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B74C77-AA50-4827-B234-7B9E39C452E2}" type="datetimeFigureOut">
              <a:rPr lang="en-US" smtClean="0"/>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7CF2D-CD14-42ED-B804-12BC4D21D57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B74C77-AA50-4827-B234-7B9E39C452E2}" type="datetimeFigureOut">
              <a:rPr lang="en-US" smtClean="0"/>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7CF2D-CD14-42ED-B804-12BC4D21D57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B74C77-AA50-4827-B234-7B9E39C452E2}" type="datetimeFigureOut">
              <a:rPr lang="en-US" smtClean="0"/>
              <a:t>8/17/2012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7CF2D-CD14-42ED-B804-12BC4D21D57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B74C77-AA50-4827-B234-7B9E39C452E2}" type="datetimeFigureOut">
              <a:rPr lang="en-US" smtClean="0"/>
              <a:t>8/17/2012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7CF2D-CD14-42ED-B804-12BC4D21D57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B74C77-AA50-4827-B234-7B9E39C452E2}" type="datetimeFigureOut">
              <a:rPr lang="en-US" smtClean="0"/>
              <a:t>8/17/2012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7CF2D-CD14-42ED-B804-12BC4D21D57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74C77-AA50-4827-B234-7B9E39C452E2}" type="datetimeFigureOut">
              <a:rPr lang="en-US" smtClean="0"/>
              <a:t>8/17/2012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7CF2D-CD14-42ED-B804-12BC4D21D57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74C77-AA50-4827-B234-7B9E39C452E2}" type="datetimeFigureOut">
              <a:rPr lang="en-US" smtClean="0"/>
              <a:t>8/17/2012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7CF2D-CD14-42ED-B804-12BC4D21D57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74C77-AA50-4827-B234-7B9E39C452E2}" type="datetimeFigureOut">
              <a:rPr lang="en-US" smtClean="0"/>
              <a:t>8/17/2012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7CF2D-CD14-42ED-B804-12BC4D21D570}"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BB74C77-AA50-4827-B234-7B9E39C452E2}" type="datetimeFigureOut">
              <a:rPr lang="en-US" smtClean="0"/>
              <a:t>8/17/2012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B47CF2D-CD14-42ED-B804-12BC4D21D5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arpmedicareplans.com/medicare-education/compare-health-insurance-plans"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hyperlink" Target="https://www.aarpmedicareplans.com/medicare-education/compare-health-insurance-pla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s://www.aarpmedicareplans.com/medicare-education/compare-health-insurance-pla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arpmedicareplans.com/medicare-education/compare-health-insurance-plans"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buNone/>
            </a:pPr>
            <a:r>
              <a:rPr lang="en-US" sz="4400" dirty="0"/>
              <a:t>Medicare Advantage</a:t>
            </a:r>
            <a:endParaRPr lang="en-US" dirty="0"/>
          </a:p>
        </p:txBody>
      </p:sp>
      <p:pic>
        <p:nvPicPr>
          <p:cNvPr id="1026"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253" y="533400"/>
            <a:ext cx="3228975" cy="1057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397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Consumer Choices 2012</a:t>
            </a:r>
          </a:p>
        </p:txBody>
      </p:sp>
      <p:sp>
        <p:nvSpPr>
          <p:cNvPr id="7" name="Content Placeholder 6"/>
          <p:cNvSpPr>
            <a:spLocks noGrp="1"/>
          </p:cNvSpPr>
          <p:nvPr>
            <p:ph sz="quarter" idx="14"/>
          </p:nvPr>
        </p:nvSpPr>
        <p:spPr>
          <a:xfrm>
            <a:off x="4623340" y="762000"/>
            <a:ext cx="3346704" cy="3474720"/>
          </a:xfrm>
        </p:spPr>
        <p:txBody>
          <a:bodyPr>
            <a:normAutofit fontScale="25000" lnSpcReduction="20000"/>
          </a:bodyPr>
          <a:lstStyle/>
          <a:p>
            <a:pPr marL="0" indent="0">
              <a:buNone/>
            </a:pPr>
            <a:r>
              <a:rPr lang="en-US" sz="8000" dirty="0"/>
              <a:t>Considering options:*</a:t>
            </a:r>
          </a:p>
          <a:p>
            <a:pPr marL="0" indent="0" fontAlgn="base">
              <a:buNone/>
            </a:pPr>
            <a:r>
              <a:rPr lang="en-US" sz="5600" dirty="0"/>
              <a:t>Plan costs</a:t>
            </a:r>
          </a:p>
          <a:p>
            <a:pPr fontAlgn="base">
              <a:buFont typeface="Wingdings" pitchFamily="2" charset="2"/>
              <a:buChar char="Ø"/>
            </a:pPr>
            <a:r>
              <a:rPr lang="en-US" sz="5600" dirty="0"/>
              <a:t>Consider whether Medicare Parts A and B (with a prescription drug plan and/or Medicare Supplement Insurance) cost more or less than a Medicare Advantage plan with similar coverage.</a:t>
            </a:r>
          </a:p>
          <a:p>
            <a:pPr fontAlgn="base">
              <a:buFont typeface="Wingdings" pitchFamily="2" charset="2"/>
              <a:buChar char="Ø"/>
            </a:pPr>
            <a:r>
              <a:rPr lang="en-US" sz="5600" dirty="0"/>
              <a:t>Premiums.</a:t>
            </a:r>
          </a:p>
          <a:p>
            <a:pPr fontAlgn="base">
              <a:buFont typeface="Wingdings" pitchFamily="2" charset="2"/>
              <a:buChar char="Ø"/>
            </a:pPr>
            <a:r>
              <a:rPr lang="en-US" sz="5600" dirty="0"/>
              <a:t>Copays and coinsurance.</a:t>
            </a:r>
          </a:p>
          <a:p>
            <a:pPr fontAlgn="base">
              <a:buFont typeface="Wingdings" pitchFamily="2" charset="2"/>
              <a:buChar char="Ø"/>
            </a:pPr>
            <a:r>
              <a:rPr lang="en-US" sz="5600" dirty="0"/>
              <a:t>Deductible.</a:t>
            </a:r>
          </a:p>
          <a:p>
            <a:pPr fontAlgn="base">
              <a:buFont typeface="Wingdings" pitchFamily="2" charset="2"/>
              <a:buChar char="Ø"/>
            </a:pPr>
            <a:r>
              <a:rPr lang="en-US" sz="5600" dirty="0"/>
              <a:t>Drug costs.</a:t>
            </a:r>
          </a:p>
          <a:p>
            <a:pPr fontAlgn="base">
              <a:buFont typeface="Wingdings" pitchFamily="2" charset="2"/>
              <a:buChar char="Ø"/>
            </a:pPr>
            <a:r>
              <a:rPr lang="en-US" sz="5600" dirty="0"/>
              <a:t>Copays and coinsurance.</a:t>
            </a:r>
          </a:p>
          <a:p>
            <a:pPr fontAlgn="base">
              <a:buFont typeface="Wingdings" pitchFamily="2" charset="2"/>
              <a:buChar char="Ø"/>
            </a:pPr>
            <a:r>
              <a:rPr lang="en-US" sz="5600" dirty="0"/>
              <a:t>Costs within the coverage gap.</a:t>
            </a:r>
          </a:p>
          <a:p>
            <a:pPr fontAlgn="base">
              <a:buFont typeface="Wingdings" pitchFamily="2" charset="2"/>
              <a:buChar char="Ø"/>
            </a:pPr>
            <a:r>
              <a:rPr lang="en-US" sz="5600" dirty="0"/>
              <a:t>Deductible.</a:t>
            </a:r>
          </a:p>
          <a:p>
            <a:pPr>
              <a:buFont typeface="Wingdings" pitchFamily="2" charset="2"/>
              <a:buChar char="Ø"/>
            </a:pPr>
            <a:endParaRPr lang="en-US" sz="5600" dirty="0"/>
          </a:p>
          <a:p>
            <a:endParaRPr lang="en-US" dirty="0"/>
          </a:p>
        </p:txBody>
      </p:sp>
      <p:sp>
        <p:nvSpPr>
          <p:cNvPr id="5" name="Rectangle 4"/>
          <p:cNvSpPr/>
          <p:nvPr/>
        </p:nvSpPr>
        <p:spPr>
          <a:xfrm>
            <a:off x="76200" y="6477000"/>
            <a:ext cx="6629400" cy="261610"/>
          </a:xfrm>
          <a:prstGeom prst="rect">
            <a:avLst/>
          </a:prstGeom>
        </p:spPr>
        <p:txBody>
          <a:bodyPr wrap="square">
            <a:spAutoFit/>
          </a:bodyPr>
          <a:lstStyle/>
          <a:p>
            <a:r>
              <a:rPr lang="en-US" sz="1100" dirty="0">
                <a:solidFill>
                  <a:schemeClr val="tx1">
                    <a:lumMod val="95000"/>
                    <a:lumOff val="5000"/>
                  </a:schemeClr>
                </a:solidFill>
                <a:hlinkClick r:id="rId2"/>
              </a:rPr>
              <a:t>*https://www.aarpmedicareplans.com/medicare-education/compare-health-insurance-plans</a:t>
            </a:r>
            <a:endParaRPr lang="en-US" sz="1100" dirty="0">
              <a:solidFill>
                <a:schemeClr val="tx1">
                  <a:lumMod val="95000"/>
                  <a:lumOff val="5000"/>
                </a:schemeClr>
              </a:solidFill>
            </a:endParaRPr>
          </a:p>
        </p:txBody>
      </p:sp>
      <p:pic>
        <p:nvPicPr>
          <p:cNvPr id="11" name="Picture 2" descr="C:\Users\Owner\Desktop\Elder C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Owner\AppData\Local\Microsoft\Windows\Temporary Internet Files\Content.IE5\VGA2VPZD\MP900422342[1].jpg"/>
          <p:cNvPicPr>
            <a:picLocks noGrp="1" noChangeAspect="1" noChangeArrowheads="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685801"/>
            <a:ext cx="2819400" cy="3276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217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Consumer Choices 2012</a:t>
            </a:r>
          </a:p>
        </p:txBody>
      </p:sp>
      <p:sp>
        <p:nvSpPr>
          <p:cNvPr id="4" name="Content Placeholder 3"/>
          <p:cNvSpPr>
            <a:spLocks noGrp="1"/>
          </p:cNvSpPr>
          <p:nvPr>
            <p:ph sz="quarter" idx="14"/>
          </p:nvPr>
        </p:nvSpPr>
        <p:spPr/>
        <p:txBody>
          <a:bodyPr>
            <a:normAutofit/>
          </a:bodyPr>
          <a:lstStyle/>
          <a:p>
            <a:pPr marL="0" indent="0">
              <a:buNone/>
            </a:pPr>
            <a:r>
              <a:rPr lang="en-US" sz="2000" dirty="0"/>
              <a:t>Considering options:*</a:t>
            </a:r>
          </a:p>
          <a:p>
            <a:pPr marL="0" indent="0" fontAlgn="base">
              <a:buNone/>
            </a:pPr>
            <a:r>
              <a:rPr lang="en-US" sz="1800" dirty="0"/>
              <a:t>Drug costs</a:t>
            </a:r>
          </a:p>
          <a:p>
            <a:pPr fontAlgn="base">
              <a:buFont typeface="Wingdings" pitchFamily="2" charset="2"/>
              <a:buChar char="Ø"/>
            </a:pPr>
            <a:r>
              <a:rPr lang="en-US" sz="1800" dirty="0"/>
              <a:t>Copays and coinsurance.</a:t>
            </a:r>
          </a:p>
          <a:p>
            <a:pPr fontAlgn="base">
              <a:buFont typeface="Wingdings" pitchFamily="2" charset="2"/>
              <a:buChar char="Ø"/>
            </a:pPr>
            <a:r>
              <a:rPr lang="en-US" sz="1800" dirty="0"/>
              <a:t>Costs within the coverage gap.</a:t>
            </a:r>
          </a:p>
          <a:p>
            <a:pPr fontAlgn="base">
              <a:buFont typeface="Wingdings" pitchFamily="2" charset="2"/>
              <a:buChar char="Ø"/>
            </a:pPr>
            <a:r>
              <a:rPr lang="en-US" sz="1800" dirty="0"/>
              <a:t>Deductible.</a:t>
            </a:r>
          </a:p>
          <a:p>
            <a:endParaRPr lang="en-US" sz="1800" dirty="0"/>
          </a:p>
        </p:txBody>
      </p:sp>
      <p:pic>
        <p:nvPicPr>
          <p:cNvPr id="2050" name="Picture 2" descr="C:\Users\Owner\AppData\Local\Microsoft\Windows\Temporary Internet Files\Content.IE5\HULUXJS6\MP900422344[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731839"/>
            <a:ext cx="2743200" cy="3154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2" descr="C:\Users\Owner\Desktop\Elder C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4581" y="6596390"/>
            <a:ext cx="6705600" cy="261610"/>
          </a:xfrm>
          <a:prstGeom prst="rect">
            <a:avLst/>
          </a:prstGeom>
        </p:spPr>
        <p:txBody>
          <a:bodyPr wrap="square">
            <a:spAutoFit/>
          </a:bodyPr>
          <a:lstStyle/>
          <a:p>
            <a:r>
              <a:rPr lang="en-US" sz="1100" dirty="0">
                <a:solidFill>
                  <a:schemeClr val="tx1">
                    <a:lumMod val="95000"/>
                    <a:lumOff val="5000"/>
                  </a:schemeClr>
                </a:solidFill>
                <a:hlinkClick r:id="rId4"/>
              </a:rPr>
              <a:t>*https://www.aarpmedicareplans.com/medicare-education/compare-health-insurance-plans</a:t>
            </a:r>
            <a:endParaRPr lang="en-US" sz="1100" dirty="0">
              <a:solidFill>
                <a:schemeClr val="tx1">
                  <a:lumMod val="95000"/>
                  <a:lumOff val="5000"/>
                </a:schemeClr>
              </a:solidFill>
            </a:endParaRPr>
          </a:p>
        </p:txBody>
      </p:sp>
    </p:spTree>
    <p:extLst>
      <p:ext uri="{BB962C8B-B14F-4D97-AF65-F5344CB8AC3E}">
        <p14:creationId xmlns:p14="http://schemas.microsoft.com/office/powerpoint/2010/main" val="248646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Consumer Choices 2012</a:t>
            </a:r>
          </a:p>
        </p:txBody>
      </p:sp>
      <p:sp>
        <p:nvSpPr>
          <p:cNvPr id="4" name="Content Placeholder 3"/>
          <p:cNvSpPr>
            <a:spLocks noGrp="1"/>
          </p:cNvSpPr>
          <p:nvPr>
            <p:ph sz="quarter" idx="14"/>
          </p:nvPr>
        </p:nvSpPr>
        <p:spPr/>
        <p:txBody>
          <a:bodyPr>
            <a:normAutofit/>
          </a:bodyPr>
          <a:lstStyle/>
          <a:p>
            <a:pPr marL="0" indent="0">
              <a:buNone/>
            </a:pPr>
            <a:r>
              <a:rPr lang="en-US" dirty="0"/>
              <a:t>Considering options:*</a:t>
            </a:r>
          </a:p>
          <a:p>
            <a:pPr marL="0" indent="0" fontAlgn="base">
              <a:buNone/>
            </a:pPr>
            <a:r>
              <a:rPr lang="en-US" sz="1900" dirty="0"/>
              <a:t>Think about how you want to access your health care.</a:t>
            </a:r>
          </a:p>
          <a:p>
            <a:pPr fontAlgn="base">
              <a:buFont typeface="Wingdings" pitchFamily="2" charset="2"/>
              <a:buChar char="Ø"/>
            </a:pPr>
            <a:r>
              <a:rPr lang="en-US" sz="1900" dirty="0"/>
              <a:t>Find out if the plan has a network.</a:t>
            </a:r>
          </a:p>
          <a:p>
            <a:pPr fontAlgn="base">
              <a:buFont typeface="Wingdings" pitchFamily="2" charset="2"/>
              <a:buChar char="Ø"/>
            </a:pPr>
            <a:r>
              <a:rPr lang="en-US" sz="1900" dirty="0"/>
              <a:t>Determine whether your doctors are covered.</a:t>
            </a:r>
          </a:p>
          <a:p>
            <a:pPr marL="0" indent="0">
              <a:buNone/>
            </a:pPr>
            <a:r>
              <a:rPr lang="en-US" sz="1900" dirty="0"/>
              <a:t/>
            </a:r>
            <a:br>
              <a:rPr lang="en-US" sz="1900" dirty="0"/>
            </a:br>
            <a:endParaRPr lang="en-US" sz="1900" dirty="0"/>
          </a:p>
          <a:p>
            <a:endParaRPr lang="en-US" dirty="0"/>
          </a:p>
        </p:txBody>
      </p:sp>
      <p:pic>
        <p:nvPicPr>
          <p:cNvPr id="5"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C:\Users\Owner\AppData\Local\Microsoft\Windows\Temporary Internet Files\Content.IE5\WHP971YT\MP900446463[1].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371600" y="736303"/>
            <a:ext cx="2743200" cy="3154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493833"/>
            <a:ext cx="6858000" cy="261610"/>
          </a:xfrm>
          <a:prstGeom prst="rect">
            <a:avLst/>
          </a:prstGeom>
        </p:spPr>
        <p:txBody>
          <a:bodyPr wrap="square">
            <a:spAutoFit/>
          </a:bodyPr>
          <a:lstStyle/>
          <a:p>
            <a:r>
              <a:rPr lang="en-US" sz="1100" dirty="0">
                <a:solidFill>
                  <a:schemeClr val="tx1">
                    <a:lumMod val="95000"/>
                    <a:lumOff val="5000"/>
                  </a:schemeClr>
                </a:solidFill>
                <a:hlinkClick r:id="rId4"/>
              </a:rPr>
              <a:t>*https://www.aarpmedicareplans.com/medicare-education/compare-health-insurance-plans</a:t>
            </a:r>
            <a:endParaRPr lang="en-US" sz="1100" dirty="0">
              <a:solidFill>
                <a:schemeClr val="tx1">
                  <a:lumMod val="95000"/>
                  <a:lumOff val="5000"/>
                </a:schemeClr>
              </a:solidFill>
            </a:endParaRPr>
          </a:p>
        </p:txBody>
      </p:sp>
    </p:spTree>
    <p:extLst>
      <p:ext uri="{BB962C8B-B14F-4D97-AF65-F5344CB8AC3E}">
        <p14:creationId xmlns:p14="http://schemas.microsoft.com/office/powerpoint/2010/main" val="715158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Consumer Choices 2012</a:t>
            </a:r>
          </a:p>
        </p:txBody>
      </p:sp>
      <p:sp>
        <p:nvSpPr>
          <p:cNvPr id="4" name="Content Placeholder 3"/>
          <p:cNvSpPr>
            <a:spLocks noGrp="1"/>
          </p:cNvSpPr>
          <p:nvPr>
            <p:ph sz="quarter" idx="14"/>
          </p:nvPr>
        </p:nvSpPr>
        <p:spPr/>
        <p:txBody>
          <a:bodyPr>
            <a:normAutofit fontScale="25000" lnSpcReduction="20000"/>
          </a:bodyPr>
          <a:lstStyle/>
          <a:p>
            <a:pPr marL="0" indent="0">
              <a:buNone/>
            </a:pPr>
            <a:r>
              <a:rPr lang="en-US" sz="8000" dirty="0"/>
              <a:t>Considering options:*</a:t>
            </a:r>
          </a:p>
          <a:p>
            <a:pPr marL="0" indent="0" fontAlgn="base">
              <a:buNone/>
            </a:pPr>
            <a:r>
              <a:rPr lang="en-US" sz="7200" dirty="0"/>
              <a:t>You can choose plans that provide additional coverage and benefits.</a:t>
            </a:r>
          </a:p>
          <a:p>
            <a:pPr fontAlgn="base">
              <a:buFont typeface="Wingdings" pitchFamily="2" charset="2"/>
              <a:buChar char="Ø"/>
            </a:pPr>
            <a:r>
              <a:rPr lang="en-US" sz="7200" dirty="0"/>
              <a:t>Learn what Medicare Advantage plans available to you may cover beyond Medicare Parts A and B.</a:t>
            </a:r>
          </a:p>
          <a:p>
            <a:pPr fontAlgn="base">
              <a:buFont typeface="Wingdings" pitchFamily="2" charset="2"/>
              <a:buChar char="Ø"/>
            </a:pPr>
            <a:r>
              <a:rPr lang="en-US" sz="7200" dirty="0"/>
              <a:t>Decide if you want to add a prescription drug plan or Medicare Supplement Insurance to Medicare Parts A and B.</a:t>
            </a:r>
          </a:p>
          <a:p>
            <a:pPr marL="0" indent="0">
              <a:buNone/>
            </a:pPr>
            <a:r>
              <a:rPr lang="en-US" sz="7200" dirty="0"/>
              <a:t/>
            </a:r>
            <a:br>
              <a:rPr lang="en-US" sz="7200" dirty="0"/>
            </a:br>
            <a:r>
              <a:rPr lang="en-US" dirty="0"/>
              <a:t/>
            </a:r>
            <a:br>
              <a:rPr lang="en-US" dirty="0"/>
            </a:br>
            <a:endParaRPr lang="en-US" dirty="0"/>
          </a:p>
          <a:p>
            <a:endParaRPr lang="en-US" dirty="0"/>
          </a:p>
        </p:txBody>
      </p:sp>
      <p:pic>
        <p:nvPicPr>
          <p:cNvPr id="5"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6493833"/>
            <a:ext cx="6172200" cy="261610"/>
          </a:xfrm>
          <a:prstGeom prst="rect">
            <a:avLst/>
          </a:prstGeom>
        </p:spPr>
        <p:txBody>
          <a:bodyPr wrap="square">
            <a:spAutoFit/>
          </a:bodyPr>
          <a:lstStyle/>
          <a:p>
            <a:r>
              <a:rPr lang="en-US" sz="1100" dirty="0">
                <a:solidFill>
                  <a:schemeClr val="tx1">
                    <a:lumMod val="95000"/>
                    <a:lumOff val="5000"/>
                  </a:schemeClr>
                </a:solidFill>
                <a:hlinkClick r:id="rId3"/>
              </a:rPr>
              <a:t>*https://www.aarpmedicareplans.com/medicare-education/compare-health-insurance-plans</a:t>
            </a:r>
            <a:endParaRPr lang="en-US" sz="1100" dirty="0">
              <a:solidFill>
                <a:schemeClr val="tx1">
                  <a:lumMod val="95000"/>
                  <a:lumOff val="5000"/>
                </a:schemeClr>
              </a:solidFill>
            </a:endParaRPr>
          </a:p>
        </p:txBody>
      </p:sp>
      <p:pic>
        <p:nvPicPr>
          <p:cNvPr id="4098" name="Picture 2" descr="C:\Users\Owner\AppData\Local\Microsoft\Windows\Temporary Internet Files\Content.IE5\DLXT5NZI\MP900309101[1].jpg"/>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1371600" y="731839"/>
            <a:ext cx="2743199" cy="3154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762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Consumer Choices 2012</a:t>
            </a:r>
          </a:p>
        </p:txBody>
      </p:sp>
      <p:sp>
        <p:nvSpPr>
          <p:cNvPr id="3" name="Content Placeholder 2"/>
          <p:cNvSpPr>
            <a:spLocks noGrp="1"/>
          </p:cNvSpPr>
          <p:nvPr>
            <p:ph sz="quarter" idx="13"/>
          </p:nvPr>
        </p:nvSpPr>
        <p:spPr>
          <a:ln w="38100">
            <a:solidFill>
              <a:srgbClr val="002060"/>
            </a:solidFill>
          </a:ln>
        </p:spPr>
        <p:style>
          <a:lnRef idx="1">
            <a:schemeClr val="accent1"/>
          </a:lnRef>
          <a:fillRef idx="2">
            <a:schemeClr val="accent1"/>
          </a:fillRef>
          <a:effectRef idx="1">
            <a:schemeClr val="accent1"/>
          </a:effectRef>
          <a:fontRef idx="minor">
            <a:schemeClr val="dk1"/>
          </a:fontRef>
        </p:style>
        <p:txBody>
          <a:bodyPr>
            <a:normAutofit/>
          </a:bodyPr>
          <a:lstStyle/>
          <a:p>
            <a:pPr marL="18288" indent="0">
              <a:buNone/>
            </a:pPr>
            <a:r>
              <a:rPr lang="en-US" sz="2000" dirty="0" smtClean="0"/>
              <a:t>Medicare Supplement</a:t>
            </a:r>
          </a:p>
          <a:p>
            <a:pPr marL="18288" indent="0">
              <a:buNone/>
            </a:pPr>
            <a:r>
              <a:rPr lang="en-US" sz="1800" dirty="0" smtClean="0"/>
              <a:t>Age </a:t>
            </a:r>
            <a:r>
              <a:rPr lang="en-US" sz="1800" dirty="0"/>
              <a:t>65 Female non-smoker monthly premiums:</a:t>
            </a:r>
          </a:p>
          <a:p>
            <a:pPr marL="18288" indent="0">
              <a:buNone/>
            </a:pPr>
            <a:r>
              <a:rPr lang="en-US" sz="1800" dirty="0"/>
              <a:t>Plan F - $130.00</a:t>
            </a:r>
          </a:p>
          <a:p>
            <a:pPr marL="18288" indent="0">
              <a:buNone/>
            </a:pPr>
            <a:r>
              <a:rPr lang="en-US" sz="1800" dirty="0"/>
              <a:t>Plan N - $90</a:t>
            </a:r>
          </a:p>
          <a:p>
            <a:pPr marL="18288" indent="0">
              <a:buNone/>
            </a:pPr>
            <a:r>
              <a:rPr lang="en-US" sz="1800" dirty="0"/>
              <a:t>Plan HDF - $40</a:t>
            </a:r>
          </a:p>
          <a:p>
            <a:pPr marL="18288" indent="0">
              <a:buNone/>
            </a:pPr>
            <a:r>
              <a:rPr lang="en-US" sz="1800" dirty="0"/>
              <a:t>Guaranteed Renewable for Life</a:t>
            </a:r>
          </a:p>
          <a:p>
            <a:endParaRPr lang="en-US" dirty="0"/>
          </a:p>
        </p:txBody>
      </p:sp>
      <p:sp>
        <p:nvSpPr>
          <p:cNvPr id="5" name="Content Placeholder 4"/>
          <p:cNvSpPr>
            <a:spLocks noGrp="1"/>
          </p:cNvSpPr>
          <p:nvPr>
            <p:ph sz="quarter" idx="14"/>
          </p:nvPr>
        </p:nvSpPr>
        <p:spPr>
          <a:ln w="38100">
            <a:solidFill>
              <a:srgbClr val="002060"/>
            </a:solidFill>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18288" indent="0">
              <a:buNone/>
            </a:pPr>
            <a:r>
              <a:rPr lang="en-US" sz="2000" dirty="0" smtClean="0"/>
              <a:t>Medicare Advantage</a:t>
            </a:r>
          </a:p>
          <a:p>
            <a:pPr marL="18288" indent="0">
              <a:buNone/>
            </a:pPr>
            <a:r>
              <a:rPr lang="en-US" sz="1800" dirty="0" smtClean="0"/>
              <a:t>All </a:t>
            </a:r>
            <a:r>
              <a:rPr lang="en-US" sz="1800" dirty="0"/>
              <a:t>ages $0 premium </a:t>
            </a:r>
          </a:p>
          <a:p>
            <a:pPr marL="18288" indent="0">
              <a:buNone/>
            </a:pPr>
            <a:r>
              <a:rPr lang="en-US" sz="1800" dirty="0"/>
              <a:t>PPO/HMO</a:t>
            </a:r>
          </a:p>
          <a:p>
            <a:pPr marL="18288" indent="0">
              <a:buNone/>
            </a:pPr>
            <a:r>
              <a:rPr lang="en-US" sz="1800" dirty="0"/>
              <a:t>$3,000 - $6,000 MOOP</a:t>
            </a:r>
          </a:p>
          <a:p>
            <a:pPr marL="18288" indent="0">
              <a:buNone/>
            </a:pPr>
            <a:r>
              <a:rPr lang="en-US" sz="1800" dirty="0"/>
              <a:t>$20 - $30 Physician visit</a:t>
            </a:r>
          </a:p>
          <a:p>
            <a:pPr marL="18288" indent="0">
              <a:buNone/>
            </a:pPr>
            <a:r>
              <a:rPr lang="en-US" sz="1800" dirty="0"/>
              <a:t>$500 Emergency room</a:t>
            </a:r>
          </a:p>
          <a:p>
            <a:pPr marL="18288" indent="0">
              <a:buNone/>
            </a:pPr>
            <a:r>
              <a:rPr lang="en-US" sz="1800" dirty="0"/>
              <a:t>$100 - $200 hospital </a:t>
            </a:r>
            <a:r>
              <a:rPr lang="en-US" sz="1800" dirty="0" smtClean="0"/>
              <a:t>deductible</a:t>
            </a:r>
            <a:endParaRPr lang="en-US" sz="1800" dirty="0"/>
          </a:p>
          <a:p>
            <a:pPr marL="18288" indent="0">
              <a:buNone/>
            </a:pPr>
            <a:r>
              <a:rPr lang="en-US" sz="1800" dirty="0"/>
              <a:t>Part D Prescription drugs</a:t>
            </a:r>
          </a:p>
          <a:p>
            <a:pPr marL="18288" indent="0">
              <a:buNone/>
            </a:pPr>
            <a:r>
              <a:rPr lang="en-US" sz="1800" dirty="0"/>
              <a:t>Other Benefits???</a:t>
            </a:r>
          </a:p>
          <a:p>
            <a:pPr marL="18288" indent="0">
              <a:buNone/>
            </a:pPr>
            <a:r>
              <a:rPr lang="en-US" sz="1800" dirty="0"/>
              <a:t>Pay As You Go!!!</a:t>
            </a:r>
          </a:p>
          <a:p>
            <a:endParaRPr lang="en-US" dirty="0"/>
          </a:p>
        </p:txBody>
      </p:sp>
      <p:pic>
        <p:nvPicPr>
          <p:cNvPr id="6"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22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Overview of Medicare Advantage Program</a:t>
            </a:r>
          </a:p>
        </p:txBody>
      </p:sp>
      <p:sp>
        <p:nvSpPr>
          <p:cNvPr id="4" name="Content Placeholder 3"/>
          <p:cNvSpPr>
            <a:spLocks noGrp="1"/>
          </p:cNvSpPr>
          <p:nvPr>
            <p:ph sz="quarter" idx="14"/>
          </p:nvPr>
        </p:nvSpPr>
        <p:spPr/>
        <p:txBody>
          <a:bodyPr>
            <a:normAutofit fontScale="85000" lnSpcReduction="20000"/>
          </a:bodyPr>
          <a:lstStyle/>
          <a:p>
            <a:pPr marL="45720" indent="0">
              <a:buNone/>
            </a:pPr>
            <a:r>
              <a:rPr lang="en-US" dirty="0"/>
              <a:t>Medicare Advantage (MA), also called Medicare Part C, is a program that the Medicare Modernization Act of 2003 (MMA) established to replace the </a:t>
            </a:r>
            <a:r>
              <a:rPr lang="en-US" dirty="0" err="1"/>
              <a:t>Medicare+Choice</a:t>
            </a:r>
            <a:r>
              <a:rPr lang="en-US" dirty="0"/>
              <a:t> (M+C) program. </a:t>
            </a:r>
            <a:r>
              <a:rPr lang="en-US" b="1" dirty="0"/>
              <a:t>Medicare Advantage is a system for delivering Medicare benefits to beneficiaries who enroll in plans offered by private health insurance organizations</a:t>
            </a:r>
            <a:r>
              <a:rPr lang="en-US" dirty="0"/>
              <a:t>.* </a:t>
            </a:r>
          </a:p>
          <a:p>
            <a:endParaRPr lang="en-US" dirty="0"/>
          </a:p>
        </p:txBody>
      </p:sp>
      <p:pic>
        <p:nvPicPr>
          <p:cNvPr id="5"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29497" y="6580964"/>
            <a:ext cx="5454445" cy="253916"/>
          </a:xfrm>
          <a:prstGeom prst="rect">
            <a:avLst/>
          </a:prstGeom>
        </p:spPr>
        <p:txBody>
          <a:bodyPr wrap="square">
            <a:spAutoFit/>
          </a:bodyPr>
          <a:lstStyle/>
          <a:p>
            <a:r>
              <a:rPr lang="en-US" sz="1050" dirty="0"/>
              <a:t>http://www.hapnetwork.org/medicare-advantage/ship-resource-guide/overview.pdf</a:t>
            </a:r>
          </a:p>
        </p:txBody>
      </p:sp>
      <p:pic>
        <p:nvPicPr>
          <p:cNvPr id="1026" name="Picture 2" descr="C:\Users\Owner\AppData\Local\Microsoft\Windows\Temporary Internet Files\Content.IE5\HULUXJS6\MP900401101[1].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143000"/>
            <a:ext cx="274319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72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Medicare Advantage Program – The basics</a:t>
            </a:r>
          </a:p>
        </p:txBody>
      </p:sp>
      <p:sp>
        <p:nvSpPr>
          <p:cNvPr id="4" name="Content Placeholder 3"/>
          <p:cNvSpPr>
            <a:spLocks noGrp="1"/>
          </p:cNvSpPr>
          <p:nvPr>
            <p:ph sz="quarter" idx="14"/>
          </p:nvPr>
        </p:nvSpPr>
        <p:spPr/>
        <p:txBody>
          <a:bodyPr>
            <a:normAutofit fontScale="70000" lnSpcReduction="20000"/>
          </a:bodyPr>
          <a:lstStyle/>
          <a:p>
            <a:pPr marL="45720" indent="0">
              <a:buNone/>
            </a:pPr>
            <a:r>
              <a:rPr lang="en-US" sz="2400" dirty="0"/>
              <a:t>The Centers for Medicare and Medicaid Services (CMS) pays private MA plans a fixed amount per beneficiary to provide care. The amount CMS pays to the plans is not directly related to the quantity or cost of health services they deliver.. It contrasts with Original Medicare’s fee-for-service system in which Medicare pays physicians and other healthcare providers for each service they provide to Medicare beneficiaries. </a:t>
            </a:r>
            <a:r>
              <a:rPr lang="en-US" sz="2400" b="1" i="1" u="sng" dirty="0"/>
              <a:t>Neither system is perfect. </a:t>
            </a:r>
          </a:p>
          <a:p>
            <a:pPr marL="45720" indent="0">
              <a:buNone/>
            </a:pPr>
            <a:endParaRPr lang="en-US" dirty="0"/>
          </a:p>
        </p:txBody>
      </p:sp>
      <p:pic>
        <p:nvPicPr>
          <p:cNvPr id="5"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47800" y="1143000"/>
            <a:ext cx="2666999" cy="27431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descr="C:\Users\Owner\Desktop\Elder C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586046"/>
            <a:ext cx="5486400" cy="246221"/>
          </a:xfrm>
          <a:prstGeom prst="rect">
            <a:avLst/>
          </a:prstGeom>
          <a:noFill/>
        </p:spPr>
        <p:txBody>
          <a:bodyPr wrap="square" rtlCol="0">
            <a:spAutoFit/>
          </a:bodyPr>
          <a:lstStyle/>
          <a:p>
            <a:r>
              <a:rPr lang="en-US" sz="1000" dirty="0" smtClean="0"/>
              <a:t>*http://www.hapnetwork.org/medicare-advantage/ship-resource-guide/overview.pdf</a:t>
            </a:r>
            <a:endParaRPr lang="en-US" sz="1000" dirty="0"/>
          </a:p>
        </p:txBody>
      </p:sp>
    </p:spTree>
    <p:extLst>
      <p:ext uri="{BB962C8B-B14F-4D97-AF65-F5344CB8AC3E}">
        <p14:creationId xmlns:p14="http://schemas.microsoft.com/office/powerpoint/2010/main" val="2054674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Medicare Advantage Plans</a:t>
            </a:r>
          </a:p>
        </p:txBody>
      </p:sp>
      <p:sp>
        <p:nvSpPr>
          <p:cNvPr id="4" name="Content Placeholder 3"/>
          <p:cNvSpPr>
            <a:spLocks noGrp="1"/>
          </p:cNvSpPr>
          <p:nvPr>
            <p:ph sz="quarter" idx="14"/>
          </p:nvPr>
        </p:nvSpPr>
        <p:spPr/>
        <p:txBody>
          <a:bodyPr>
            <a:normAutofit lnSpcReduction="10000"/>
          </a:bodyPr>
          <a:lstStyle/>
          <a:p>
            <a:pPr marL="18288" indent="0">
              <a:buNone/>
            </a:pPr>
            <a:r>
              <a:rPr lang="en-US" sz="1900" dirty="0"/>
              <a:t>There are different types of Medicare Advantage Plans: </a:t>
            </a:r>
          </a:p>
          <a:p>
            <a:pPr marL="475488" indent="-457200">
              <a:buFont typeface="+mj-lt"/>
              <a:buAutoNum type="arabicPeriod"/>
            </a:pPr>
            <a:r>
              <a:rPr lang="en-US" sz="1900" dirty="0"/>
              <a:t>Health Maintenance Organization (HMO) Plans. </a:t>
            </a:r>
          </a:p>
          <a:p>
            <a:pPr marL="475488" indent="-457200">
              <a:buFont typeface="+mj-lt"/>
              <a:buAutoNum type="arabicPeriod"/>
            </a:pPr>
            <a:r>
              <a:rPr lang="en-US" sz="1900" dirty="0"/>
              <a:t>Preferred Provider Organization (PPO) Plans. </a:t>
            </a:r>
          </a:p>
          <a:p>
            <a:pPr marL="475488" indent="-457200">
              <a:buFont typeface="+mj-lt"/>
              <a:buAutoNum type="arabicPeriod"/>
            </a:pPr>
            <a:r>
              <a:rPr lang="en-US" sz="1900" dirty="0" smtClean="0"/>
              <a:t>Regional PPOs</a:t>
            </a:r>
            <a:endParaRPr lang="en-US" sz="1900" dirty="0"/>
          </a:p>
          <a:p>
            <a:pPr marL="475488" indent="-457200">
              <a:buFont typeface="+mj-lt"/>
              <a:buAutoNum type="arabicPeriod"/>
            </a:pPr>
            <a:r>
              <a:rPr lang="en-US" sz="1900" dirty="0"/>
              <a:t>Special Needs Plans (SNP). </a:t>
            </a:r>
          </a:p>
          <a:p>
            <a:pPr marL="45720" indent="0">
              <a:buNone/>
            </a:pPr>
            <a:endParaRPr lang="en-US" dirty="0"/>
          </a:p>
        </p:txBody>
      </p:sp>
      <p:pic>
        <p:nvPicPr>
          <p:cNvPr id="5"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7" descr="C:\Users\Owner\AppData\Local\Microsoft\Windows\Temporary Internet Files\Content.IE5\3GI1QVVU\MP900385316[1].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066801"/>
            <a:ext cx="2743200" cy="2819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spTree>
    <p:extLst>
      <p:ext uri="{BB962C8B-B14F-4D97-AF65-F5344CB8AC3E}">
        <p14:creationId xmlns:p14="http://schemas.microsoft.com/office/powerpoint/2010/main" val="131148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MA Enrollment </a:t>
            </a:r>
          </a:p>
        </p:txBody>
      </p:sp>
      <p:sp>
        <p:nvSpPr>
          <p:cNvPr id="4" name="Content Placeholder 3"/>
          <p:cNvSpPr>
            <a:spLocks noGrp="1"/>
          </p:cNvSpPr>
          <p:nvPr>
            <p:ph sz="quarter" idx="14"/>
          </p:nvPr>
        </p:nvSpPr>
        <p:spPr/>
        <p:txBody>
          <a:bodyPr>
            <a:normAutofit fontScale="62500" lnSpcReduction="20000"/>
          </a:bodyPr>
          <a:lstStyle/>
          <a:p>
            <a:pPr marL="0" indent="0">
              <a:buNone/>
            </a:pPr>
            <a:r>
              <a:rPr lang="en-US" sz="2400" dirty="0"/>
              <a:t>This government publication lists twenty-seven </a:t>
            </a:r>
            <a:r>
              <a:rPr lang="en-US" sz="2400" dirty="0" smtClean="0"/>
              <a:t>scenarios, </a:t>
            </a:r>
            <a:r>
              <a:rPr lang="en-US" sz="2400" i="1" u="sng" dirty="0"/>
              <a:t>other than </a:t>
            </a:r>
            <a:r>
              <a:rPr lang="en-US" sz="2400" i="1" u="sng" dirty="0" smtClean="0"/>
              <a:t>AEP, </a:t>
            </a:r>
            <a:r>
              <a:rPr lang="en-US" sz="2400" dirty="0" smtClean="0"/>
              <a:t>where </a:t>
            </a:r>
            <a:r>
              <a:rPr lang="en-US" sz="2400" dirty="0"/>
              <a:t>an individual may enroll in a Medicare Advantage plan, PDP or both.*</a:t>
            </a:r>
          </a:p>
          <a:p>
            <a:pPr>
              <a:buFont typeface="Wingdings" pitchFamily="2" charset="2"/>
              <a:buChar char="Ø"/>
            </a:pPr>
            <a:r>
              <a:rPr lang="en-US" sz="2400" dirty="0"/>
              <a:t>Turning 65</a:t>
            </a:r>
          </a:p>
          <a:p>
            <a:pPr>
              <a:buFont typeface="Wingdings" pitchFamily="2" charset="2"/>
              <a:buChar char="Ø"/>
            </a:pPr>
            <a:r>
              <a:rPr lang="en-US" sz="2400" dirty="0"/>
              <a:t>Disability Medicare</a:t>
            </a:r>
          </a:p>
          <a:p>
            <a:pPr>
              <a:buFont typeface="Wingdings" pitchFamily="2" charset="2"/>
              <a:buChar char="Ø"/>
            </a:pPr>
            <a:r>
              <a:rPr lang="en-US" sz="2400" dirty="0"/>
              <a:t>Low-Income Subsidy (LIS)</a:t>
            </a:r>
          </a:p>
          <a:p>
            <a:pPr>
              <a:buFont typeface="Wingdings" pitchFamily="2" charset="2"/>
              <a:buChar char="Ø"/>
            </a:pPr>
            <a:r>
              <a:rPr lang="en-US" sz="2400" dirty="0"/>
              <a:t>Geographical Move</a:t>
            </a:r>
          </a:p>
          <a:p>
            <a:pPr>
              <a:buFont typeface="Wingdings" pitchFamily="2" charset="2"/>
              <a:buChar char="Ø"/>
            </a:pPr>
            <a:r>
              <a:rPr lang="en-US" sz="2400" dirty="0"/>
              <a:t>Skilled nursing or Long Term Care Hospital Confinement</a:t>
            </a:r>
          </a:p>
          <a:p>
            <a:pPr>
              <a:buFont typeface="Wingdings" pitchFamily="2" charset="2"/>
              <a:buChar char="Ø"/>
            </a:pPr>
            <a:r>
              <a:rPr lang="en-US" sz="2400" dirty="0"/>
              <a:t>Medicaid Eligibility</a:t>
            </a:r>
          </a:p>
          <a:p>
            <a:pPr>
              <a:buFont typeface="Wingdings" pitchFamily="2" charset="2"/>
              <a:buChar char="Ø"/>
            </a:pPr>
            <a:r>
              <a:rPr lang="en-US" sz="2400" dirty="0"/>
              <a:t>Loss of Group Coverage</a:t>
            </a:r>
          </a:p>
          <a:p>
            <a:pPr>
              <a:buFont typeface="Wingdings" pitchFamily="2" charset="2"/>
              <a:buChar char="Ø"/>
            </a:pPr>
            <a:r>
              <a:rPr lang="en-US" sz="2400" dirty="0"/>
              <a:t>Etc….</a:t>
            </a:r>
          </a:p>
          <a:p>
            <a:pPr marL="45720" indent="0">
              <a:buNone/>
            </a:pPr>
            <a:endParaRPr lang="en-US" dirty="0"/>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67703" y="1066801"/>
            <a:ext cx="2647097" cy="2819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Owner\Desktop\Elder C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459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sz="4400" dirty="0"/>
              <a:t>Medicare Prescription Drug Coverage (Part D)</a:t>
            </a:r>
            <a:endParaRPr lang="en-US" dirty="0"/>
          </a:p>
        </p:txBody>
      </p:sp>
      <p:sp>
        <p:nvSpPr>
          <p:cNvPr id="4" name="Content Placeholder 3"/>
          <p:cNvSpPr>
            <a:spLocks noGrp="1"/>
          </p:cNvSpPr>
          <p:nvPr>
            <p:ph sz="quarter" idx="14"/>
          </p:nvPr>
        </p:nvSpPr>
        <p:spPr/>
        <p:txBody>
          <a:bodyPr>
            <a:normAutofit fontScale="85000" lnSpcReduction="20000"/>
          </a:bodyPr>
          <a:lstStyle/>
          <a:p>
            <a:pPr marL="18288" indent="0">
              <a:buNone/>
            </a:pPr>
            <a:r>
              <a:rPr lang="en-US" sz="2000" dirty="0"/>
              <a:t>Medicare offers prescription drug coverage to everyone with Medicare. Even if you don’t take a lot of prescriptions now, you should still consider joining a Medicare drug plan. To get Medicare prescription drug coverage, you must join a plan run by an insurance company or other private company approved by Medicare. Each plan can vary in cost and drugs covered.*</a:t>
            </a:r>
          </a:p>
          <a:p>
            <a:pPr marL="18288" indent="0">
              <a:buNone/>
            </a:pPr>
            <a:r>
              <a:rPr lang="en-US" sz="2000" b="1" i="1" u="sng" dirty="0"/>
              <a:t>Offered in most Medicare Advantage Plans.</a:t>
            </a:r>
          </a:p>
        </p:txBody>
      </p:sp>
      <p:pic>
        <p:nvPicPr>
          <p:cNvPr id="5"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Content Placeholder 7"/>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71600" y="1278730"/>
            <a:ext cx="2682875" cy="26074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71185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pPr marL="0" indent="0">
              <a:buNone/>
            </a:pPr>
            <a:r>
              <a:rPr lang="en-US" sz="3600" b="1" dirty="0" smtClean="0">
                <a:solidFill>
                  <a:schemeClr val="tx1">
                    <a:lumMod val="60000"/>
                    <a:lumOff val="40000"/>
                  </a:schemeClr>
                </a:solidFill>
                <a:effectLst>
                  <a:outerShdw blurRad="38100" dist="38100" dir="2700000" algn="tl">
                    <a:srgbClr val="000000">
                      <a:alpha val="43137"/>
                    </a:srgbClr>
                  </a:outerShdw>
                </a:effectLst>
              </a:rPr>
              <a:t>Medicare Supplement 2012 </a:t>
            </a:r>
            <a:br>
              <a:rPr lang="en-US" sz="3600" b="1" dirty="0" smtClean="0">
                <a:solidFill>
                  <a:schemeClr val="tx1">
                    <a:lumMod val="60000"/>
                    <a:lumOff val="40000"/>
                  </a:schemeClr>
                </a:solidFill>
                <a:effectLst>
                  <a:outerShdw blurRad="38100" dist="38100" dir="2700000" algn="tl">
                    <a:srgbClr val="000000">
                      <a:alpha val="43137"/>
                    </a:srgbClr>
                  </a:outerShdw>
                </a:effectLst>
              </a:rPr>
            </a:br>
            <a:r>
              <a:rPr lang="en-US" sz="3600" b="1" dirty="0" smtClean="0">
                <a:solidFill>
                  <a:schemeClr val="tx1">
                    <a:lumMod val="60000"/>
                    <a:lumOff val="40000"/>
                  </a:schemeClr>
                </a:solidFill>
                <a:effectLst>
                  <a:outerShdw blurRad="38100" dist="38100" dir="2700000" algn="tl">
                    <a:srgbClr val="000000">
                      <a:alpha val="43137"/>
                    </a:srgbClr>
                  </a:outerShdw>
                </a:effectLst>
              </a:rPr>
              <a:t>The New Normal</a:t>
            </a:r>
            <a:r>
              <a:rPr lang="en-US" sz="2400" b="1" dirty="0" smtClean="0"/>
              <a:t/>
            </a:r>
            <a:br>
              <a:rPr lang="en-US" sz="2400" b="1" dirty="0" smtClean="0"/>
            </a:br>
            <a:endParaRPr lang="en-US" sz="2400" b="1" dirty="0"/>
          </a:p>
        </p:txBody>
      </p:sp>
      <p:sp>
        <p:nvSpPr>
          <p:cNvPr id="5" name="Content Placeholder 4"/>
          <p:cNvSpPr>
            <a:spLocks noGrp="1"/>
          </p:cNvSpPr>
          <p:nvPr>
            <p:ph sz="quarter" idx="13"/>
          </p:nvPr>
        </p:nvSpPr>
        <p:spPr/>
        <p:txBody>
          <a:bodyPr>
            <a:normAutofit fontScale="25000" lnSpcReduction="20000"/>
          </a:bodyPr>
          <a:lstStyle/>
          <a:p>
            <a:pPr>
              <a:buFont typeface="Wingdings" pitchFamily="2" charset="2"/>
              <a:buChar char="Ø"/>
            </a:pPr>
            <a:r>
              <a:rPr lang="en-US" sz="6400" dirty="0">
                <a:solidFill>
                  <a:schemeClr val="tx1">
                    <a:lumMod val="60000"/>
                    <a:lumOff val="40000"/>
                  </a:schemeClr>
                </a:solidFill>
              </a:rPr>
              <a:t>Medicare will be a highlighted topic due to the 2012 election cycle creating consumer confusion.</a:t>
            </a:r>
          </a:p>
          <a:p>
            <a:pPr>
              <a:buFont typeface="Wingdings" pitchFamily="2" charset="2"/>
              <a:buChar char="Ø"/>
            </a:pPr>
            <a:r>
              <a:rPr lang="en-US" sz="6400" dirty="0">
                <a:solidFill>
                  <a:schemeClr val="tx1">
                    <a:lumMod val="60000"/>
                    <a:lumOff val="40000"/>
                  </a:schemeClr>
                </a:solidFill>
              </a:rPr>
              <a:t>More companies discontinuing retiree health benefits.</a:t>
            </a:r>
          </a:p>
          <a:p>
            <a:pPr>
              <a:buFont typeface="Wingdings" pitchFamily="2" charset="2"/>
              <a:buChar char="Ø"/>
            </a:pPr>
            <a:r>
              <a:rPr lang="en-US" sz="6400" dirty="0">
                <a:solidFill>
                  <a:schemeClr val="tx1">
                    <a:lumMod val="60000"/>
                    <a:lumOff val="40000"/>
                  </a:schemeClr>
                </a:solidFill>
              </a:rPr>
              <a:t>Larger A+ carriers either eyeing or  planning Medicare Supplement market entry.</a:t>
            </a:r>
          </a:p>
          <a:p>
            <a:pPr>
              <a:buFont typeface="Wingdings" pitchFamily="2" charset="2"/>
              <a:buChar char="Ø"/>
            </a:pPr>
            <a:r>
              <a:rPr lang="en-US" sz="6400" dirty="0">
                <a:solidFill>
                  <a:schemeClr val="tx1">
                    <a:lumMod val="60000"/>
                    <a:lumOff val="40000"/>
                  </a:schemeClr>
                </a:solidFill>
              </a:rPr>
              <a:t>Fewer, IF ANY, smaller carriers planning Medicare Supplement market entry due to inability to capitalize reserves without re-insurance.</a:t>
            </a:r>
          </a:p>
          <a:p>
            <a:pPr>
              <a:buFont typeface="Wingdings" pitchFamily="2" charset="2"/>
              <a:buChar char="Ø"/>
            </a:pPr>
            <a:r>
              <a:rPr lang="en-US" sz="6400" dirty="0">
                <a:solidFill>
                  <a:schemeClr val="tx1">
                    <a:lumMod val="60000"/>
                    <a:lumOff val="40000"/>
                  </a:schemeClr>
                </a:solidFill>
              </a:rPr>
              <a:t>Increase of on-line and telephone-sales of Medicare Supplement policies as carriers increase technological platforms (DIRECT TO CONSUMER).</a:t>
            </a:r>
          </a:p>
          <a:p>
            <a:pPr>
              <a:buFont typeface="Wingdings" pitchFamily="2" charset="2"/>
              <a:buChar char="Ø"/>
            </a:pPr>
            <a:r>
              <a:rPr lang="en-US" sz="6400" dirty="0">
                <a:solidFill>
                  <a:schemeClr val="tx1">
                    <a:lumMod val="60000"/>
                    <a:lumOff val="40000"/>
                  </a:schemeClr>
                </a:solidFill>
              </a:rPr>
              <a:t>Continuation of employers dropping retiree health programs while 10,000 Baby Boomers turn 65 daily.</a:t>
            </a:r>
          </a:p>
          <a:p>
            <a:pPr>
              <a:buFont typeface="Wingdings" pitchFamily="2" charset="2"/>
              <a:buChar char="Ø"/>
            </a:pPr>
            <a:r>
              <a:rPr lang="en-US" sz="6400" dirty="0">
                <a:solidFill>
                  <a:schemeClr val="tx1">
                    <a:lumMod val="60000"/>
                    <a:lumOff val="40000"/>
                  </a:schemeClr>
                </a:solidFill>
              </a:rPr>
              <a:t>Further restrictions for advertising and solicitation for Medicare Supplement (re: Ohio/NAIC guidelines)</a:t>
            </a:r>
          </a:p>
          <a:p>
            <a:pPr>
              <a:buFont typeface="Wingdings" pitchFamily="2" charset="2"/>
              <a:buChar char="q"/>
            </a:pPr>
            <a:endParaRPr lang="en-US" sz="2600" dirty="0">
              <a:solidFill>
                <a:schemeClr val="tx1">
                  <a:lumMod val="60000"/>
                  <a:lumOff val="40000"/>
                </a:schemeClr>
              </a:solidFill>
            </a:endParaRPr>
          </a:p>
          <a:p>
            <a:pPr>
              <a:buFont typeface="Wingdings" pitchFamily="2" charset="2"/>
              <a:buChar char="q"/>
            </a:pPr>
            <a:endParaRPr lang="en-US" sz="2600" dirty="0"/>
          </a:p>
          <a:p>
            <a:pPr>
              <a:buFont typeface="Wingdings" pitchFamily="2" charset="2"/>
              <a:buChar char="q"/>
            </a:pPr>
            <a:endParaRPr lang="en-US" sz="2400" b="1" dirty="0"/>
          </a:p>
          <a:p>
            <a:pPr>
              <a:buFont typeface="Wingdings" pitchFamily="2" charset="2"/>
              <a:buChar char="q"/>
            </a:pPr>
            <a:endParaRPr lang="en-US" sz="2400" b="1" dirty="0"/>
          </a:p>
          <a:p>
            <a:pPr marL="285750" indent="-285750">
              <a:buFont typeface="Arial" pitchFamily="34" charset="0"/>
              <a:buChar char="•"/>
            </a:pPr>
            <a:endParaRPr lang="en-US" sz="2400" b="1" dirty="0"/>
          </a:p>
          <a:p>
            <a:pPr marL="285750" indent="-285750">
              <a:buFont typeface="Arial" pitchFamily="34" charset="0"/>
              <a:buChar char="•"/>
            </a:pPr>
            <a:endParaRPr lang="en-US" sz="2000" b="1" dirty="0"/>
          </a:p>
          <a:p>
            <a:endParaRPr lang="en-US" dirty="0"/>
          </a:p>
        </p:txBody>
      </p:sp>
      <p:pic>
        <p:nvPicPr>
          <p:cNvPr id="7"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980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Navigating the  </a:t>
            </a:r>
            <a:r>
              <a:rPr lang="en-US" dirty="0" smtClean="0"/>
              <a:t>Medicare </a:t>
            </a:r>
            <a:r>
              <a:rPr lang="en-US" dirty="0"/>
              <a:t>Maze</a:t>
            </a:r>
          </a:p>
        </p:txBody>
      </p:sp>
      <p:sp>
        <p:nvSpPr>
          <p:cNvPr id="4" name="Content Placeholder 3"/>
          <p:cNvSpPr>
            <a:spLocks noGrp="1"/>
          </p:cNvSpPr>
          <p:nvPr>
            <p:ph sz="quarter" idx="14"/>
          </p:nvPr>
        </p:nvSpPr>
        <p:spPr/>
        <p:txBody>
          <a:bodyPr>
            <a:normAutofit fontScale="77500" lnSpcReduction="20000"/>
          </a:bodyPr>
          <a:lstStyle/>
          <a:p>
            <a:pPr>
              <a:buFont typeface="Wingdings" pitchFamily="2" charset="2"/>
              <a:buChar char="Ø"/>
            </a:pPr>
            <a:r>
              <a:rPr lang="en-US" dirty="0"/>
              <a:t>Which plan should I sell?</a:t>
            </a:r>
          </a:p>
          <a:p>
            <a:pPr>
              <a:buFont typeface="Wingdings" pitchFamily="2" charset="2"/>
              <a:buChar char="Ø"/>
            </a:pPr>
            <a:r>
              <a:rPr lang="en-US" dirty="0"/>
              <a:t>When can I sell Medicare Advantage?</a:t>
            </a:r>
          </a:p>
          <a:p>
            <a:pPr>
              <a:buFont typeface="Wingdings" pitchFamily="2" charset="2"/>
              <a:buChar char="Ø"/>
            </a:pPr>
            <a:r>
              <a:rPr lang="en-US" dirty="0"/>
              <a:t>Do I need to be certified by CMS?</a:t>
            </a:r>
          </a:p>
          <a:p>
            <a:pPr>
              <a:buFont typeface="Wingdings" pitchFamily="2" charset="2"/>
              <a:buChar char="Ø"/>
            </a:pPr>
            <a:r>
              <a:rPr lang="en-US" dirty="0"/>
              <a:t>What about Part D?</a:t>
            </a:r>
          </a:p>
          <a:p>
            <a:pPr>
              <a:buFont typeface="Wingdings" pitchFamily="2" charset="2"/>
              <a:buChar char="Ø"/>
            </a:pPr>
            <a:r>
              <a:rPr lang="en-US" dirty="0"/>
              <a:t>Is there a Medicare Advantage program in my area?</a:t>
            </a:r>
          </a:p>
          <a:p>
            <a:pPr>
              <a:buFont typeface="Wingdings" pitchFamily="2" charset="2"/>
              <a:buChar char="Ø"/>
            </a:pPr>
            <a:r>
              <a:rPr lang="en-US" dirty="0"/>
              <a:t>How do I get prospects?</a:t>
            </a:r>
          </a:p>
          <a:p>
            <a:pPr>
              <a:buFont typeface="Wingdings" pitchFamily="2" charset="2"/>
              <a:buChar char="Ø"/>
            </a:pPr>
            <a:r>
              <a:rPr lang="en-US" dirty="0"/>
              <a:t>What are the CMS rules for soliciting prospects for Medicare Advantage</a:t>
            </a:r>
          </a:p>
          <a:p>
            <a:pPr marL="45720" indent="0">
              <a:buNone/>
            </a:pPr>
            <a:endParaRPr lang="en-US" dirty="0"/>
          </a:p>
        </p:txBody>
      </p:sp>
      <p:pic>
        <p:nvPicPr>
          <p:cNvPr id="5"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71600" y="1143000"/>
            <a:ext cx="2819400" cy="27431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699579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Medicare Marketing Guidelines</a:t>
            </a:r>
          </a:p>
        </p:txBody>
      </p:sp>
      <p:sp>
        <p:nvSpPr>
          <p:cNvPr id="4" name="Content Placeholder 3"/>
          <p:cNvSpPr>
            <a:spLocks noGrp="1"/>
          </p:cNvSpPr>
          <p:nvPr>
            <p:ph sz="quarter" idx="14"/>
          </p:nvPr>
        </p:nvSpPr>
        <p:spPr/>
        <p:txBody>
          <a:bodyPr>
            <a:normAutofit fontScale="62500" lnSpcReduction="20000"/>
          </a:bodyPr>
          <a:lstStyle/>
          <a:p>
            <a:pPr lvl="0">
              <a:buFont typeface="Wingdings" pitchFamily="2" charset="2"/>
              <a:buChar char="Ø"/>
            </a:pPr>
            <a:r>
              <a:rPr lang="en-US" sz="2400" dirty="0"/>
              <a:t>The newly released Medicare Marketing Guidelines have clarified that agents may contact, without securing prior permission to call,  Medicare eligible consumers where a relationship already exists, in other words that they have sold the consumer non-Medicare products in the past.</a:t>
            </a:r>
          </a:p>
          <a:p>
            <a:pPr lvl="0">
              <a:buFont typeface="Wingdings" pitchFamily="2" charset="2"/>
              <a:buChar char="Ø"/>
            </a:pPr>
            <a:r>
              <a:rPr lang="en-US" sz="2400" dirty="0"/>
              <a:t>The agent may contact their own clients or members that they have enrolled in a Medicare Advantage or Part D plan, and they will not need to secure consent for each specific contact in order to discuss plan business.</a:t>
            </a:r>
          </a:p>
          <a:p>
            <a:pPr>
              <a:buFont typeface="Wingdings" pitchFamily="2" charset="2"/>
              <a:buChar char="Ø"/>
            </a:pPr>
            <a:endParaRPr lang="en-US" dirty="0"/>
          </a:p>
        </p:txBody>
      </p:sp>
      <p:pic>
        <p:nvPicPr>
          <p:cNvPr id="5"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Owner\AppData\Local\Microsoft\Windows\Temporary Internet Files\Content.IE5\WHP971YT\MP900448691[1].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371600" y="1143000"/>
            <a:ext cx="2743200"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410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Medicare Marketing Guidelines</a:t>
            </a:r>
          </a:p>
        </p:txBody>
      </p:sp>
      <p:sp>
        <p:nvSpPr>
          <p:cNvPr id="4" name="Content Placeholder 3"/>
          <p:cNvSpPr>
            <a:spLocks noGrp="1"/>
          </p:cNvSpPr>
          <p:nvPr>
            <p:ph sz="quarter" idx="14"/>
          </p:nvPr>
        </p:nvSpPr>
        <p:spPr/>
        <p:txBody>
          <a:bodyPr>
            <a:normAutofit fontScale="85000" lnSpcReduction="20000"/>
          </a:bodyPr>
          <a:lstStyle/>
          <a:p>
            <a:pPr lvl="0">
              <a:buFont typeface="Wingdings" pitchFamily="2" charset="2"/>
              <a:buChar char="Ø"/>
            </a:pPr>
            <a:r>
              <a:rPr lang="en-US" sz="2000" dirty="0"/>
              <a:t>Please note, that agents must have a current business relationship, which means that it must be an active client and current policy holder.</a:t>
            </a:r>
          </a:p>
          <a:p>
            <a:pPr lvl="0">
              <a:buFont typeface="Wingdings" pitchFamily="2" charset="2"/>
              <a:buChar char="Ø"/>
            </a:pPr>
            <a:r>
              <a:rPr lang="en-US" sz="2000" dirty="0"/>
              <a:t>These new guidelines would not apply to prospects or new relationships which you will need to secure prior permission to contact before you can call, email, text or leave them a voicemail.  In other words, all permission to call guidelines would apply.</a:t>
            </a:r>
          </a:p>
          <a:p>
            <a:pPr>
              <a:buFont typeface="Wingdings" pitchFamily="2" charset="2"/>
              <a:buChar char="Ø"/>
            </a:pPr>
            <a:endParaRPr lang="en-US" dirty="0"/>
          </a:p>
        </p:txBody>
      </p:sp>
      <p:pic>
        <p:nvPicPr>
          <p:cNvPr id="5"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C:\Users\Owner\AppData\Local\Microsoft\Windows\Temporary Internet Files\Content.IE5\VGA2VPZD\MP9004425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43000"/>
            <a:ext cx="2743200" cy="2819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40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 indent="0">
              <a:buNone/>
            </a:pPr>
            <a:endParaRPr lang="en-US" dirty="0"/>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1755900204"/>
              </p:ext>
            </p:extLst>
          </p:nvPr>
        </p:nvGraphicFramePr>
        <p:xfrm>
          <a:off x="990600" y="381000"/>
          <a:ext cx="7315201" cy="4012040"/>
        </p:xfrm>
        <a:graphic>
          <a:graphicData uri="http://schemas.openxmlformats.org/drawingml/2006/table">
            <a:tbl>
              <a:tblPr>
                <a:effectLst>
                  <a:outerShdw blurRad="63500" dist="50800" dir="5400000" sx="98000" sy="98000" rotWithShape="0">
                    <a:srgbClr val="000000">
                      <a:alpha val="20000"/>
                    </a:srgbClr>
                  </a:outerShdw>
                  <a:reflection blurRad="6350" stA="50000" endA="300" endPos="55500" dist="101600" dir="5400000" sy="-100000" algn="bl" rotWithShape="0"/>
                </a:effectLst>
                <a:tableStyleId>{284E427A-3D55-4303-BF80-6455036E1DE7}</a:tableStyleId>
              </a:tblPr>
              <a:tblGrid>
                <a:gridCol w="2070240"/>
                <a:gridCol w="1676829"/>
                <a:gridCol w="1784066"/>
                <a:gridCol w="1784066"/>
              </a:tblGrid>
              <a:tr h="1279094">
                <a:tc>
                  <a:txBody>
                    <a:bodyPr/>
                    <a:lstStyle/>
                    <a:p>
                      <a:pPr fontAlgn="base"/>
                      <a:r>
                        <a:rPr lang="en-US" sz="1200" dirty="0">
                          <a:effectLst/>
                        </a:rPr>
                        <a:t>HMO Plans</a:t>
                      </a:r>
                    </a:p>
                    <a:p>
                      <a:pPr fontAlgn="base"/>
                      <a:r>
                        <a:rPr lang="en-US" sz="1200" dirty="0">
                          <a:effectLst/>
                        </a:rPr>
                        <a:t>Help tool tip</a:t>
                      </a:r>
                    </a:p>
                    <a:p>
                      <a:pPr fontAlgn="base"/>
                      <a:r>
                        <a:rPr lang="en-US" sz="1200" dirty="0">
                          <a:effectLst/>
                        </a:rPr>
                        <a:t>Health Maintenance Organization</a:t>
                      </a:r>
                      <a:endParaRPr lang="en-US" sz="1200" dirty="0">
                        <a:solidFill>
                          <a:srgbClr val="333333"/>
                        </a:solidFill>
                        <a:effectLst/>
                        <a:latin typeface="Arial"/>
                      </a:endParaRPr>
                    </a:p>
                  </a:txBody>
                  <a:tcPr marL="30987" marR="0" marT="0" marB="16902" anchor="ctr"/>
                </a:tc>
                <a:tc>
                  <a:txBody>
                    <a:bodyPr/>
                    <a:lstStyle/>
                    <a:p>
                      <a:pPr fontAlgn="base"/>
                      <a:r>
                        <a:rPr lang="en-US" sz="1100" dirty="0">
                          <a:effectLst/>
                        </a:rPr>
                        <a:t>Typically requires you to receive services from a network of local providers, except for emergency room, urgent care visits and renal dialysis services.</a:t>
                      </a:r>
                      <a:endParaRPr lang="en-US" sz="1100" dirty="0">
                        <a:solidFill>
                          <a:srgbClr val="636363"/>
                        </a:solidFill>
                        <a:effectLst/>
                        <a:latin typeface="Arial"/>
                      </a:endParaRPr>
                    </a:p>
                  </a:txBody>
                  <a:tcPr marL="30987" marR="16902" marT="0" marB="16902" anchor="ctr"/>
                </a:tc>
                <a:tc>
                  <a:txBody>
                    <a:bodyPr/>
                    <a:lstStyle/>
                    <a:p>
                      <a:pPr fontAlgn="base"/>
                      <a:r>
                        <a:rPr lang="en-US" sz="1100" dirty="0">
                          <a:effectLst/>
                        </a:rPr>
                        <a:t>Referrals to specialists are often required.</a:t>
                      </a:r>
                      <a:endParaRPr lang="en-US" sz="1100" dirty="0">
                        <a:solidFill>
                          <a:srgbClr val="636363"/>
                        </a:solidFill>
                        <a:effectLst/>
                        <a:latin typeface="Arial"/>
                      </a:endParaRPr>
                    </a:p>
                  </a:txBody>
                  <a:tcPr marL="30987" marR="16902" marT="0" marB="16902" anchor="ctr"/>
                </a:tc>
                <a:tc>
                  <a:txBody>
                    <a:bodyPr/>
                    <a:lstStyle/>
                    <a:p>
                      <a:pPr fontAlgn="base"/>
                      <a:r>
                        <a:rPr lang="en-US" sz="1100" dirty="0">
                          <a:effectLst/>
                        </a:rPr>
                        <a:t>Out-of-pocket costs are typically lower than PPO and POS plans.</a:t>
                      </a:r>
                      <a:endParaRPr lang="en-US" sz="1100" dirty="0">
                        <a:solidFill>
                          <a:srgbClr val="636363"/>
                        </a:solidFill>
                        <a:effectLst/>
                        <a:latin typeface="Arial"/>
                      </a:endParaRPr>
                    </a:p>
                  </a:txBody>
                  <a:tcPr marL="30987" marR="16902" marT="0" marB="16902" anchor="ctr"/>
                </a:tc>
              </a:tr>
              <a:tr h="1099045">
                <a:tc>
                  <a:txBody>
                    <a:bodyPr/>
                    <a:lstStyle/>
                    <a:p>
                      <a:pPr fontAlgn="base"/>
                      <a:r>
                        <a:rPr lang="en-US" sz="1200" dirty="0">
                          <a:effectLst/>
                        </a:rPr>
                        <a:t>POS Plans</a:t>
                      </a:r>
                    </a:p>
                    <a:p>
                      <a:pPr fontAlgn="base"/>
                      <a:r>
                        <a:rPr lang="en-US" sz="1200" dirty="0">
                          <a:effectLst/>
                        </a:rPr>
                        <a:t>Help tool tip</a:t>
                      </a:r>
                    </a:p>
                    <a:p>
                      <a:pPr fontAlgn="base"/>
                      <a:r>
                        <a:rPr lang="en-US" sz="1200" dirty="0">
                          <a:effectLst/>
                        </a:rPr>
                        <a:t>Point-of-Servic</a:t>
                      </a:r>
                      <a:r>
                        <a:rPr lang="en-US" sz="500" dirty="0">
                          <a:effectLst/>
                        </a:rPr>
                        <a:t>e</a:t>
                      </a:r>
                      <a:endParaRPr lang="en-US" sz="500" dirty="0">
                        <a:solidFill>
                          <a:srgbClr val="333333"/>
                        </a:solidFill>
                        <a:effectLst/>
                        <a:latin typeface="Arial"/>
                      </a:endParaRPr>
                    </a:p>
                  </a:txBody>
                  <a:tcPr marL="30987" marR="0" marT="0" marB="16902" anchor="ctr"/>
                </a:tc>
                <a:tc>
                  <a:txBody>
                    <a:bodyPr/>
                    <a:lstStyle/>
                    <a:p>
                      <a:pPr fontAlgn="base"/>
                      <a:r>
                        <a:rPr lang="en-US" sz="1100" dirty="0">
                          <a:effectLst/>
                        </a:rPr>
                        <a:t>Similar to an HMO plan, but you can also see providers for certain services outside the provider network, generally at a higher cost.</a:t>
                      </a:r>
                      <a:endParaRPr lang="en-US" sz="1100" dirty="0">
                        <a:solidFill>
                          <a:srgbClr val="636363"/>
                        </a:solidFill>
                        <a:effectLst/>
                        <a:latin typeface="Arial"/>
                      </a:endParaRPr>
                    </a:p>
                  </a:txBody>
                  <a:tcPr marL="30987" marR="16902" marT="0" marB="16902" anchor="ctr"/>
                </a:tc>
                <a:tc>
                  <a:txBody>
                    <a:bodyPr/>
                    <a:lstStyle/>
                    <a:p>
                      <a:pPr fontAlgn="base"/>
                      <a:r>
                        <a:rPr lang="en-US" sz="1100" dirty="0">
                          <a:effectLst/>
                        </a:rPr>
                        <a:t>Referrals to specialists may be required, depending on the plan.</a:t>
                      </a:r>
                      <a:endParaRPr lang="en-US" sz="1100" dirty="0">
                        <a:solidFill>
                          <a:srgbClr val="636363"/>
                        </a:solidFill>
                        <a:effectLst/>
                        <a:latin typeface="Arial"/>
                      </a:endParaRPr>
                    </a:p>
                  </a:txBody>
                  <a:tcPr marL="30987" marR="16902" marT="0" marB="16902" anchor="ctr"/>
                </a:tc>
                <a:tc>
                  <a:txBody>
                    <a:bodyPr/>
                    <a:lstStyle/>
                    <a:p>
                      <a:pPr fontAlgn="base"/>
                      <a:r>
                        <a:rPr lang="en-US" sz="1100" dirty="0">
                          <a:effectLst/>
                        </a:rPr>
                        <a:t>Out-of-pocket costs are typically higher than HMO plans, but lower than PPO plans.</a:t>
                      </a:r>
                      <a:endParaRPr lang="en-US" sz="1100" dirty="0">
                        <a:solidFill>
                          <a:srgbClr val="636363"/>
                        </a:solidFill>
                        <a:effectLst/>
                        <a:latin typeface="Arial"/>
                      </a:endParaRPr>
                    </a:p>
                  </a:txBody>
                  <a:tcPr marL="30987" marR="16902" marT="0" marB="16902" anchor="ctr"/>
                </a:tc>
              </a:tr>
              <a:tr h="828973">
                <a:tc>
                  <a:txBody>
                    <a:bodyPr/>
                    <a:lstStyle/>
                    <a:p>
                      <a:pPr fontAlgn="base"/>
                      <a:r>
                        <a:rPr lang="en-US" sz="1200" dirty="0">
                          <a:effectLst/>
                        </a:rPr>
                        <a:t>PPO Plans</a:t>
                      </a:r>
                    </a:p>
                    <a:p>
                      <a:pPr fontAlgn="base"/>
                      <a:r>
                        <a:rPr lang="en-US" sz="1200" dirty="0">
                          <a:effectLst/>
                        </a:rPr>
                        <a:t>Help tool tip</a:t>
                      </a:r>
                    </a:p>
                    <a:p>
                      <a:pPr fontAlgn="base"/>
                      <a:r>
                        <a:rPr lang="en-US" sz="1200" dirty="0">
                          <a:effectLst/>
                        </a:rPr>
                        <a:t>Preferred Provider Organization</a:t>
                      </a:r>
                      <a:endParaRPr lang="en-US" sz="1200" dirty="0">
                        <a:solidFill>
                          <a:srgbClr val="333333"/>
                        </a:solidFill>
                        <a:effectLst/>
                        <a:latin typeface="Arial"/>
                      </a:endParaRPr>
                    </a:p>
                  </a:txBody>
                  <a:tcPr marL="30987" marR="0" marT="0" marB="16902" anchor="ctr"/>
                </a:tc>
                <a:tc>
                  <a:txBody>
                    <a:bodyPr/>
                    <a:lstStyle/>
                    <a:p>
                      <a:pPr fontAlgn="base"/>
                      <a:r>
                        <a:rPr lang="en-US" sz="1100" dirty="0">
                          <a:effectLst/>
                        </a:rPr>
                        <a:t>You can see providers for all covered services outside the provider network, generally at a higher cost.</a:t>
                      </a:r>
                      <a:endParaRPr lang="en-US" sz="1100" dirty="0">
                        <a:solidFill>
                          <a:srgbClr val="636363"/>
                        </a:solidFill>
                        <a:effectLst/>
                        <a:latin typeface="Arial"/>
                      </a:endParaRPr>
                    </a:p>
                  </a:txBody>
                  <a:tcPr marL="30987" marR="16902" marT="0" marB="16902" anchor="ctr"/>
                </a:tc>
                <a:tc>
                  <a:txBody>
                    <a:bodyPr/>
                    <a:lstStyle/>
                    <a:p>
                      <a:pPr fontAlgn="base"/>
                      <a:r>
                        <a:rPr lang="en-US" sz="1100" dirty="0">
                          <a:effectLst/>
                        </a:rPr>
                        <a:t>Referrals to specialists are not required</a:t>
                      </a:r>
                      <a:r>
                        <a:rPr lang="en-US" sz="500" dirty="0">
                          <a:effectLst/>
                        </a:rPr>
                        <a:t>.</a:t>
                      </a:r>
                      <a:endParaRPr lang="en-US" sz="500" dirty="0">
                        <a:solidFill>
                          <a:srgbClr val="636363"/>
                        </a:solidFill>
                        <a:effectLst/>
                        <a:latin typeface="Arial"/>
                      </a:endParaRPr>
                    </a:p>
                  </a:txBody>
                  <a:tcPr marL="30987" marR="16902" marT="0" marB="16902" anchor="ctr"/>
                </a:tc>
                <a:tc>
                  <a:txBody>
                    <a:bodyPr/>
                    <a:lstStyle/>
                    <a:p>
                      <a:pPr fontAlgn="base"/>
                      <a:r>
                        <a:rPr lang="en-US" sz="1100" dirty="0">
                          <a:effectLst/>
                        </a:rPr>
                        <a:t>Out-of-pocket costs are typically higher than HMO and POS plans.</a:t>
                      </a:r>
                      <a:endParaRPr lang="en-US" sz="1100" dirty="0">
                        <a:solidFill>
                          <a:srgbClr val="636363"/>
                        </a:solidFill>
                        <a:effectLst/>
                        <a:latin typeface="Arial"/>
                      </a:endParaRPr>
                    </a:p>
                  </a:txBody>
                  <a:tcPr marL="30987" marR="16902" marT="0" marB="16902" anchor="ctr"/>
                </a:tc>
              </a:tr>
              <a:tr h="648925">
                <a:tc>
                  <a:txBody>
                    <a:bodyPr/>
                    <a:lstStyle/>
                    <a:p>
                      <a:pPr fontAlgn="base"/>
                      <a:r>
                        <a:rPr lang="en-US" sz="1200" dirty="0">
                          <a:effectLst/>
                        </a:rPr>
                        <a:t>PFFS Plans</a:t>
                      </a:r>
                    </a:p>
                    <a:p>
                      <a:pPr fontAlgn="base"/>
                      <a:r>
                        <a:rPr lang="en-US" sz="1200" dirty="0">
                          <a:effectLst/>
                        </a:rPr>
                        <a:t>Help tool tip</a:t>
                      </a:r>
                    </a:p>
                    <a:p>
                      <a:pPr fontAlgn="base"/>
                      <a:r>
                        <a:rPr lang="en-US" sz="1200" dirty="0">
                          <a:effectLst/>
                        </a:rPr>
                        <a:t>Private Fee-For-Service</a:t>
                      </a:r>
                      <a:endParaRPr lang="en-US" sz="1200" dirty="0">
                        <a:solidFill>
                          <a:srgbClr val="333333"/>
                        </a:solidFill>
                        <a:effectLst/>
                        <a:latin typeface="Arial"/>
                      </a:endParaRPr>
                    </a:p>
                  </a:txBody>
                  <a:tcPr marL="30987" marR="0" marT="0" marB="16902" anchor="ctr"/>
                </a:tc>
                <a:tc>
                  <a:txBody>
                    <a:bodyPr/>
                    <a:lstStyle/>
                    <a:p>
                      <a:pPr fontAlgn="base"/>
                      <a:r>
                        <a:rPr lang="en-US" sz="1100" dirty="0">
                          <a:effectLst/>
                        </a:rPr>
                        <a:t>You can see any provider that accepts the plan's terms and conditions of payment.</a:t>
                      </a:r>
                      <a:endParaRPr lang="en-US" sz="1100" dirty="0">
                        <a:solidFill>
                          <a:srgbClr val="636363"/>
                        </a:solidFill>
                        <a:effectLst/>
                        <a:latin typeface="Arial"/>
                      </a:endParaRPr>
                    </a:p>
                  </a:txBody>
                  <a:tcPr marL="30987" marR="16902" marT="0" marB="16902" anchor="ctr"/>
                </a:tc>
                <a:tc>
                  <a:txBody>
                    <a:bodyPr/>
                    <a:lstStyle/>
                    <a:p>
                      <a:pPr fontAlgn="base"/>
                      <a:r>
                        <a:rPr lang="en-US" sz="1100" dirty="0">
                          <a:effectLst/>
                        </a:rPr>
                        <a:t>No referrals are ever needed.</a:t>
                      </a:r>
                      <a:endParaRPr lang="en-US" sz="1100" dirty="0">
                        <a:solidFill>
                          <a:srgbClr val="636363"/>
                        </a:solidFill>
                        <a:effectLst/>
                        <a:latin typeface="Arial"/>
                      </a:endParaRPr>
                    </a:p>
                  </a:txBody>
                  <a:tcPr marL="30987" marR="16902" marT="0" marB="16902" anchor="ctr"/>
                </a:tc>
                <a:tc>
                  <a:txBody>
                    <a:bodyPr/>
                    <a:lstStyle/>
                    <a:p>
                      <a:pPr fontAlgn="base"/>
                      <a:r>
                        <a:rPr lang="en-US" sz="1100" dirty="0">
                          <a:effectLst/>
                        </a:rPr>
                        <a:t>Lower monthly premiums than most Medicare Supplement plans.</a:t>
                      </a:r>
                      <a:endParaRPr lang="en-US" sz="1100" dirty="0">
                        <a:solidFill>
                          <a:srgbClr val="636363"/>
                        </a:solidFill>
                        <a:effectLst/>
                        <a:latin typeface="Arial"/>
                      </a:endParaRPr>
                    </a:p>
                  </a:txBody>
                  <a:tcPr marL="30987" marR="16902" marT="0" marB="16902" anchor="ctr"/>
                </a:tc>
              </a:tr>
            </a:tbl>
          </a:graphicData>
        </a:graphic>
      </p:graphicFrame>
      <p:pic>
        <p:nvPicPr>
          <p:cNvPr id="8194" name="Picture 2" descr="C:\Users\Owner\Desktop\UHCMedicareSoluti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648200"/>
            <a:ext cx="4114800" cy="10607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Owner\Desktop\Elder C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6360319"/>
            <a:ext cx="3962400" cy="369332"/>
          </a:xfrm>
          <a:prstGeom prst="rect">
            <a:avLst/>
          </a:prstGeom>
          <a:noFill/>
        </p:spPr>
        <p:txBody>
          <a:bodyPr wrap="square" rtlCol="0">
            <a:spAutoFit/>
          </a:bodyPr>
          <a:lstStyle/>
          <a:p>
            <a:r>
              <a:rPr lang="en-US" dirty="0" smtClean="0">
                <a:solidFill>
                  <a:srgbClr val="FF0000"/>
                </a:solidFill>
              </a:rPr>
              <a:t>FOR AGENT USE ONLY</a:t>
            </a:r>
            <a:endParaRPr lang="en-US" dirty="0">
              <a:solidFill>
                <a:srgbClr val="FF0000"/>
              </a:solidFill>
            </a:endParaRPr>
          </a:p>
        </p:txBody>
      </p:sp>
    </p:spTree>
    <p:extLst>
      <p:ext uri="{BB962C8B-B14F-4D97-AF65-F5344CB8AC3E}">
        <p14:creationId xmlns:p14="http://schemas.microsoft.com/office/powerpoint/2010/main" val="4046015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p:txBody>
          <a:bodyPr>
            <a:normAutofit fontScale="25000" lnSpcReduction="20000"/>
          </a:bodyPr>
          <a:lstStyle/>
          <a:p>
            <a:endParaRPr lang="en-US" dirty="0"/>
          </a:p>
          <a:p>
            <a:pPr marL="45720" indent="0">
              <a:buNone/>
            </a:pPr>
            <a:r>
              <a:rPr lang="en-US" sz="7200" dirty="0"/>
              <a:t>Care Improvement Plus has built a reputation as a unique Medicare Advantage Special Needs Plan, providing specialized benefits and services for Medicare beneficiaries with conditions such as diabetes and/or heart failure. Our plans for 2012 will continue to include additional offerings for those with full Medicaid or Low Income Subsidy (LIS). We also have a plan for those with Medicare only</a:t>
            </a:r>
          </a:p>
          <a:p>
            <a:endParaRPr lang="en-US" dirty="0"/>
          </a:p>
        </p:txBody>
      </p:sp>
      <p:pic>
        <p:nvPicPr>
          <p:cNvPr id="7170" name="Picture 2" descr="C:\Users\Owner\AppData\Local\Microsoft\Windows\Temporary Internet Files\Content.IE5\VGA2VPZD\MP900448536[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47800" y="731839"/>
            <a:ext cx="2667001" cy="3154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171" name="Picture 3" descr="C:\Users\Owner\Desktop\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104" y="4343400"/>
            <a:ext cx="518432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Owner\Desktop\Elder Care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8600" y="6360319"/>
            <a:ext cx="3962400" cy="369332"/>
          </a:xfrm>
          <a:prstGeom prst="rect">
            <a:avLst/>
          </a:prstGeom>
          <a:noFill/>
        </p:spPr>
        <p:txBody>
          <a:bodyPr wrap="square" rtlCol="0">
            <a:spAutoFit/>
          </a:bodyPr>
          <a:lstStyle/>
          <a:p>
            <a:r>
              <a:rPr lang="en-US" dirty="0" smtClean="0">
                <a:solidFill>
                  <a:srgbClr val="FF0000"/>
                </a:solidFill>
              </a:rPr>
              <a:t>FOR AGENT USE ONLY</a:t>
            </a:r>
            <a:endParaRPr lang="en-US" dirty="0">
              <a:solidFill>
                <a:srgbClr val="FF0000"/>
              </a:solidFill>
            </a:endParaRPr>
          </a:p>
        </p:txBody>
      </p:sp>
    </p:spTree>
    <p:extLst>
      <p:ext uri="{BB962C8B-B14F-4D97-AF65-F5344CB8AC3E}">
        <p14:creationId xmlns:p14="http://schemas.microsoft.com/office/powerpoint/2010/main" val="3332791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Selling MA All Year Long</a:t>
            </a:r>
          </a:p>
        </p:txBody>
      </p:sp>
      <p:sp>
        <p:nvSpPr>
          <p:cNvPr id="4" name="Content Placeholder 3"/>
          <p:cNvSpPr>
            <a:spLocks noGrp="1"/>
          </p:cNvSpPr>
          <p:nvPr>
            <p:ph sz="quarter" idx="14"/>
          </p:nvPr>
        </p:nvSpPr>
        <p:spPr/>
        <p:txBody>
          <a:bodyPr>
            <a:normAutofit fontScale="85000" lnSpcReduction="20000"/>
          </a:bodyPr>
          <a:lstStyle/>
          <a:p>
            <a:pPr marL="0" indent="0">
              <a:buNone/>
            </a:pPr>
            <a:r>
              <a:rPr lang="en-US" sz="2600" dirty="0"/>
              <a:t>Grow Your Business</a:t>
            </a:r>
          </a:p>
          <a:p>
            <a:pPr>
              <a:buFont typeface="Wingdings" pitchFamily="2" charset="2"/>
              <a:buChar char="Ø"/>
            </a:pPr>
            <a:r>
              <a:rPr lang="en-US" dirty="0"/>
              <a:t>Increase your income </a:t>
            </a:r>
            <a:endParaRPr lang="en-US" dirty="0" smtClean="0"/>
          </a:p>
          <a:p>
            <a:pPr>
              <a:buFont typeface="Wingdings" pitchFamily="2" charset="2"/>
              <a:buChar char="Ø"/>
            </a:pPr>
            <a:r>
              <a:rPr lang="en-US" dirty="0" smtClean="0"/>
              <a:t>Increase </a:t>
            </a:r>
            <a:r>
              <a:rPr lang="en-US" dirty="0"/>
              <a:t>your number of prospects.</a:t>
            </a:r>
          </a:p>
          <a:p>
            <a:pPr>
              <a:buFont typeface="Wingdings" pitchFamily="2" charset="2"/>
              <a:buChar char="Ø"/>
            </a:pPr>
            <a:r>
              <a:rPr lang="en-US" dirty="0"/>
              <a:t>Build new client base, which provides prospects for Final Expense, Hospital Indemnity and Cancer Insurance.</a:t>
            </a:r>
          </a:p>
          <a:p>
            <a:pPr>
              <a:buFont typeface="Wingdings" pitchFamily="2" charset="2"/>
              <a:buChar char="Ø"/>
            </a:pPr>
            <a:r>
              <a:rPr lang="en-US" dirty="0"/>
              <a:t>Become recognized as “The True Medicare Expert” in your area.</a:t>
            </a:r>
          </a:p>
          <a:p>
            <a:pPr marL="0" indent="0">
              <a:buNone/>
            </a:pPr>
            <a:endParaRPr lang="en-US" dirty="0"/>
          </a:p>
          <a:p>
            <a:endParaRPr lang="en-US" dirty="0"/>
          </a:p>
        </p:txBody>
      </p:sp>
      <p:pic>
        <p:nvPicPr>
          <p:cNvPr id="5"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3" descr="C:\Users\Owner\AppData\Local\Microsoft\Windows\Temporary Internet Files\Content.IE5\HULUXJS6\MP900440966[1].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685800"/>
            <a:ext cx="2819400"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624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buNone/>
            </a:pPr>
            <a:r>
              <a:rPr lang="en-US" dirty="0"/>
              <a:t>Medicare Changes and Opportunities</a:t>
            </a:r>
          </a:p>
        </p:txBody>
      </p:sp>
      <p:sp>
        <p:nvSpPr>
          <p:cNvPr id="5" name="Content Placeholder 4"/>
          <p:cNvSpPr>
            <a:spLocks noGrp="1"/>
          </p:cNvSpPr>
          <p:nvPr>
            <p:ph sz="quarter" idx="14"/>
          </p:nvPr>
        </p:nvSpPr>
        <p:spPr/>
        <p:txBody>
          <a:bodyPr>
            <a:normAutofit fontScale="77500" lnSpcReduction="20000"/>
          </a:bodyPr>
          <a:lstStyle/>
          <a:p>
            <a:pPr marL="45720" indent="0">
              <a:buNone/>
            </a:pPr>
            <a:r>
              <a:rPr lang="en-US" sz="2000" dirty="0"/>
              <a:t>In the last decade we have seen the face of the market for people participating in Medicare change more than any other time since Medicare’s inception in 1966. The variety of plan choices, growth in demographics, new models of sales distribution, fewer licensed agents, Health Care Legislation, pricing wars and constraints from carriers and government cutbacks on Medicare benefit payments have created, </a:t>
            </a:r>
            <a:r>
              <a:rPr lang="en-US" sz="2000" b="1" i="1" u="sng" dirty="0"/>
              <a:t>not a problem, </a:t>
            </a:r>
            <a:r>
              <a:rPr lang="en-US" sz="2000" dirty="0"/>
              <a:t>but an unprecedented opportunity for organizations marketing insurance to the over 65 market. </a:t>
            </a:r>
          </a:p>
          <a:p>
            <a:pPr marL="45720" indent="0">
              <a:buNone/>
            </a:pPr>
            <a:endParaRPr lang="en-US" dirty="0"/>
          </a:p>
        </p:txBody>
      </p:sp>
      <p:pic>
        <p:nvPicPr>
          <p:cNvPr id="6"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descr="C:\Users\Owner\AppData\Local\Microsoft\Windows\Temporary Internet Files\Content.IE5\3GI1QVVU\MP900387715[1].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371600" y="685800"/>
            <a:ext cx="2743200"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591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Medicare Changes and Opportunities</a:t>
            </a:r>
          </a:p>
        </p:txBody>
      </p:sp>
      <p:sp>
        <p:nvSpPr>
          <p:cNvPr id="4" name="Content Placeholder 3"/>
          <p:cNvSpPr>
            <a:spLocks noGrp="1"/>
          </p:cNvSpPr>
          <p:nvPr>
            <p:ph sz="quarter" idx="14"/>
          </p:nvPr>
        </p:nvSpPr>
        <p:spPr/>
        <p:txBody>
          <a:bodyPr>
            <a:normAutofit fontScale="77500" lnSpcReduction="20000"/>
          </a:bodyPr>
          <a:lstStyle/>
          <a:p>
            <a:pPr marL="45720" indent="0">
              <a:buNone/>
            </a:pPr>
            <a:r>
              <a:rPr lang="en-US" sz="2400" dirty="0"/>
              <a:t>Consider this: Prior to the sales of Medicare Advantage most senior market organizations concentrated solely on the upper 50% of the senior demographic for Medicare Supplement and other associated products to sell. </a:t>
            </a:r>
            <a:r>
              <a:rPr lang="en-US" sz="2400" b="1" i="1" u="sng" dirty="0"/>
              <a:t>In  2012 there are in excess of 40 million people over 65. Over 14million of them have enrolled in a MA/Part C Medicare program. </a:t>
            </a:r>
            <a:endParaRPr lang="en-US" sz="2400" dirty="0"/>
          </a:p>
          <a:p>
            <a:endParaRPr lang="en-US" dirty="0"/>
          </a:p>
        </p:txBody>
      </p:sp>
      <p:pic>
        <p:nvPicPr>
          <p:cNvPr id="5" name="Picture Placeholder 7"/>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l="19861" r="19861" b="18727"/>
          <a:stretch>
            <a:fillRect/>
          </a:stretch>
        </p:blipFill>
        <p:spPr>
          <a:xfrm>
            <a:off x="1501590" y="685801"/>
            <a:ext cx="2629269"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descr="C:\Users\Owner\Desktop\Elder C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87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p:txBody>
          <a:bodyPr>
            <a:normAutofit lnSpcReduction="10000"/>
          </a:bodyPr>
          <a:lstStyle/>
          <a:p>
            <a:pPr marL="45720" indent="0">
              <a:buNone/>
            </a:pPr>
            <a:r>
              <a:rPr lang="en-US" dirty="0"/>
              <a:t>What this has achieved is an increase in the demographic of people, on Medicare, that we cannot ignore, and have various products that we can market to them (MA, Final Expense, Hospital Indemnity, Cancer etc...) </a:t>
            </a:r>
          </a:p>
          <a:p>
            <a:pPr marL="45720" indent="0">
              <a:buNone/>
            </a:pPr>
            <a:endParaRPr lang="en-US" dirty="0"/>
          </a:p>
        </p:txBody>
      </p:sp>
      <p:pic>
        <p:nvPicPr>
          <p:cNvPr id="5" name="Picture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t="5430" b="5430"/>
          <a:stretch>
            <a:fillRect/>
          </a:stretch>
        </p:blipFill>
        <p:spPr>
          <a:xfrm>
            <a:off x="1371600" y="731839"/>
            <a:ext cx="2743200" cy="3154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p:cNvSpPr>
            <a:spLocks noGrp="1"/>
          </p:cNvSpPr>
          <p:nvPr>
            <p:ph type="title"/>
          </p:nvPr>
        </p:nvSpPr>
        <p:spPr/>
        <p:txBody>
          <a:bodyPr/>
          <a:lstStyle/>
          <a:p>
            <a:pPr marL="0" indent="0">
              <a:buNone/>
            </a:pPr>
            <a:r>
              <a:rPr lang="en-US" dirty="0"/>
              <a:t>Medicare Changes and Opportunities</a:t>
            </a:r>
          </a:p>
        </p:txBody>
      </p:sp>
      <p:pic>
        <p:nvPicPr>
          <p:cNvPr id="7" name="Picture 2" descr="C:\Users\Owner\Desktop\Elder C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779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Medicare Demographics</a:t>
            </a:r>
          </a:p>
        </p:txBody>
      </p:sp>
      <p:sp>
        <p:nvSpPr>
          <p:cNvPr id="4" name="Content Placeholder 3"/>
          <p:cNvSpPr>
            <a:spLocks noGrp="1"/>
          </p:cNvSpPr>
          <p:nvPr>
            <p:ph sz="quarter" idx="14"/>
          </p:nvPr>
        </p:nvSpPr>
        <p:spPr/>
        <p:txBody>
          <a:bodyPr>
            <a:noAutofit/>
          </a:bodyPr>
          <a:lstStyle/>
          <a:p>
            <a:pPr marL="18288" indent="0">
              <a:buNone/>
            </a:pPr>
            <a:r>
              <a:rPr lang="en-US" sz="1500" dirty="0"/>
              <a:t>Utilizing A</a:t>
            </a:r>
            <a:r>
              <a:rPr lang="en-US" sz="1500" dirty="0" smtClean="0"/>
              <a:t>rkansas where MA </a:t>
            </a:r>
            <a:r>
              <a:rPr lang="en-US" sz="1500" dirty="0"/>
              <a:t>plans and Medicare supplement will be sold, here is a demographic sampling:</a:t>
            </a:r>
          </a:p>
          <a:p>
            <a:pPr lvl="0">
              <a:buFont typeface="Wingdings" pitchFamily="2" charset="2"/>
              <a:buChar char="Ø"/>
            </a:pPr>
            <a:r>
              <a:rPr lang="en-US" sz="1500" dirty="0"/>
              <a:t>Group I (typical Medicare Supplement demographic) – 64 ½ - </a:t>
            </a:r>
            <a:r>
              <a:rPr lang="en-US" sz="1500" dirty="0" smtClean="0"/>
              <a:t>89 </a:t>
            </a:r>
            <a:r>
              <a:rPr lang="en-US" sz="1500" dirty="0"/>
              <a:t>, $20,000 income up, single family dwelling   Total names – </a:t>
            </a:r>
            <a:r>
              <a:rPr lang="en-US" sz="1500" dirty="0" smtClean="0"/>
              <a:t>161,137</a:t>
            </a:r>
            <a:endParaRPr lang="en-US" sz="1500" dirty="0"/>
          </a:p>
          <a:p>
            <a:pPr lvl="0">
              <a:buFont typeface="Wingdings" pitchFamily="2" charset="2"/>
              <a:buChar char="Ø"/>
            </a:pPr>
            <a:r>
              <a:rPr lang="en-US" sz="1500" dirty="0"/>
              <a:t>Group II – 64 ½ - 80, all persons living in Dallas County, one to household, all dwellings (houses, apartments etc…), all incomes  </a:t>
            </a:r>
            <a:r>
              <a:rPr lang="en-US" sz="1500" b="1" i="1" u="sng" dirty="0"/>
              <a:t>Total names – </a:t>
            </a:r>
            <a:r>
              <a:rPr lang="en-US" sz="1500" b="1" i="1" u="sng" dirty="0" smtClean="0"/>
              <a:t>230,997</a:t>
            </a:r>
            <a:endParaRPr lang="en-US" sz="1500" dirty="0"/>
          </a:p>
          <a:p>
            <a:endParaRPr lang="en-US" sz="1600" dirty="0"/>
          </a:p>
        </p:txBody>
      </p:sp>
      <p:pic>
        <p:nvPicPr>
          <p:cNvPr id="5" name="Picture Placeholder 7"/>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l="-1216" t="1098" b="18391"/>
          <a:stretch>
            <a:fillRect/>
          </a:stretch>
        </p:blipFill>
        <p:spPr>
          <a:xfrm>
            <a:off x="1371600" y="731839"/>
            <a:ext cx="2743200" cy="3154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descr="C:\Users\Owner\Desktop\Elder C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590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sz="4800" dirty="0">
                <a:solidFill>
                  <a:schemeClr val="tx1">
                    <a:lumMod val="60000"/>
                    <a:lumOff val="40000"/>
                  </a:schemeClr>
                </a:solidFill>
                <a:effectLst>
                  <a:outerShdw blurRad="38100" dist="38100" dir="2700000" algn="tl">
                    <a:srgbClr val="000000">
                      <a:alpha val="43137"/>
                    </a:srgbClr>
                  </a:outerShdw>
                </a:effectLst>
              </a:rPr>
              <a:t>Medicare Supplement</a:t>
            </a:r>
            <a:br>
              <a:rPr lang="en-US" sz="4800" dirty="0">
                <a:solidFill>
                  <a:schemeClr val="tx1">
                    <a:lumMod val="60000"/>
                    <a:lumOff val="40000"/>
                  </a:schemeClr>
                </a:solidFill>
                <a:effectLst>
                  <a:outerShdw blurRad="38100" dist="38100" dir="2700000" algn="tl">
                    <a:srgbClr val="000000">
                      <a:alpha val="43137"/>
                    </a:srgbClr>
                  </a:outerShdw>
                </a:effectLst>
              </a:rPr>
            </a:br>
            <a:r>
              <a:rPr lang="en-US" sz="4800" dirty="0">
                <a:solidFill>
                  <a:schemeClr val="tx1">
                    <a:lumMod val="60000"/>
                    <a:lumOff val="40000"/>
                  </a:schemeClr>
                </a:solidFill>
                <a:effectLst>
                  <a:outerShdw blurRad="38100" dist="38100" dir="2700000" algn="tl">
                    <a:srgbClr val="000000">
                      <a:alpha val="43137"/>
                    </a:srgbClr>
                  </a:outerShdw>
                </a:effectLst>
              </a:rPr>
              <a:t>1,000 prospects/leads</a:t>
            </a:r>
            <a:endParaRPr lang="en-US" dirty="0"/>
          </a:p>
        </p:txBody>
      </p:sp>
      <p:sp>
        <p:nvSpPr>
          <p:cNvPr id="4" name="Content Placeholder 3"/>
          <p:cNvSpPr>
            <a:spLocks noGrp="1"/>
          </p:cNvSpPr>
          <p:nvPr>
            <p:ph sz="quarter" idx="14"/>
          </p:nvPr>
        </p:nvSpPr>
        <p:spPr/>
        <p:txBody>
          <a:bodyPr>
            <a:normAutofit fontScale="62500" lnSpcReduction="20000"/>
          </a:bodyPr>
          <a:lstStyle/>
          <a:p>
            <a:pPr marL="0" indent="0">
              <a:buNone/>
            </a:pPr>
            <a:r>
              <a:rPr lang="en-US" sz="2400" b="1" dirty="0">
                <a:solidFill>
                  <a:schemeClr val="tx1">
                    <a:lumMod val="60000"/>
                    <a:lumOff val="40000"/>
                  </a:schemeClr>
                </a:solidFill>
              </a:rPr>
              <a:t>Results:</a:t>
            </a:r>
          </a:p>
          <a:p>
            <a:pPr>
              <a:buFont typeface="Wingdings" pitchFamily="2" charset="2"/>
              <a:buChar char="Ø"/>
            </a:pPr>
            <a:r>
              <a:rPr lang="en-US" sz="2400" b="1" dirty="0">
                <a:solidFill>
                  <a:schemeClr val="tx1">
                    <a:lumMod val="60000"/>
                    <a:lumOff val="40000"/>
                  </a:schemeClr>
                </a:solidFill>
              </a:rPr>
              <a:t>Contacts 	  75% or 750</a:t>
            </a:r>
          </a:p>
          <a:p>
            <a:pPr>
              <a:buFont typeface="Wingdings" pitchFamily="2" charset="2"/>
              <a:buChar char="Ø"/>
            </a:pPr>
            <a:r>
              <a:rPr lang="en-US" sz="2400" b="1" dirty="0">
                <a:solidFill>
                  <a:schemeClr val="tx1">
                    <a:lumMod val="60000"/>
                    <a:lumOff val="40000"/>
                  </a:schemeClr>
                </a:solidFill>
              </a:rPr>
              <a:t>Appointments       60% or 450</a:t>
            </a:r>
          </a:p>
          <a:p>
            <a:pPr>
              <a:buFont typeface="Wingdings" pitchFamily="2" charset="2"/>
              <a:buChar char="Ø"/>
            </a:pPr>
            <a:r>
              <a:rPr lang="en-US" sz="2400" b="1" dirty="0">
                <a:solidFill>
                  <a:schemeClr val="tx1">
                    <a:lumMod val="60000"/>
                    <a:lumOff val="40000"/>
                  </a:schemeClr>
                </a:solidFill>
              </a:rPr>
              <a:t>Presentations       80% or 360</a:t>
            </a:r>
          </a:p>
          <a:p>
            <a:pPr>
              <a:buFont typeface="Wingdings" pitchFamily="2" charset="2"/>
              <a:buChar char="Ø"/>
            </a:pPr>
            <a:r>
              <a:rPr lang="en-US" sz="2400" b="1" dirty="0">
                <a:solidFill>
                  <a:schemeClr val="tx1">
                    <a:lumMod val="60000"/>
                    <a:lumOff val="40000"/>
                  </a:schemeClr>
                </a:solidFill>
              </a:rPr>
              <a:t>Sales 	    	  60% or 216 </a:t>
            </a:r>
          </a:p>
          <a:p>
            <a:pPr marL="0" indent="0">
              <a:buNone/>
            </a:pPr>
            <a:r>
              <a:rPr lang="en-US" sz="2400" b="1" dirty="0">
                <a:solidFill>
                  <a:schemeClr val="tx1">
                    <a:lumMod val="60000"/>
                    <a:lumOff val="40000"/>
                  </a:schemeClr>
                </a:solidFill>
              </a:rPr>
              <a:t>Out of 750 “workable leads”, 534 did not buy. WHY???</a:t>
            </a:r>
          </a:p>
          <a:p>
            <a:pPr marL="0" indent="0">
              <a:buNone/>
            </a:pPr>
            <a:r>
              <a:rPr lang="en-US" sz="2400" b="1" dirty="0">
                <a:solidFill>
                  <a:schemeClr val="tx1">
                    <a:lumMod val="60000"/>
                    <a:lumOff val="40000"/>
                  </a:schemeClr>
                </a:solidFill>
              </a:rPr>
              <a:t>267 did not qualify due to health, group, finances, MA, Medicaid etc…</a:t>
            </a:r>
          </a:p>
          <a:p>
            <a:pPr marL="0" indent="0" algn="ctr">
              <a:buNone/>
            </a:pPr>
            <a:r>
              <a:rPr lang="en-US" sz="3200" b="1" i="1" u="sng" dirty="0">
                <a:solidFill>
                  <a:schemeClr val="tx1">
                    <a:lumMod val="60000"/>
                    <a:lumOff val="40000"/>
                  </a:schemeClr>
                </a:solidFill>
              </a:rPr>
              <a:t>267 were not interested or satisfied with their current plan</a:t>
            </a:r>
            <a:r>
              <a:rPr lang="en-US" sz="3200" b="1" dirty="0">
                <a:solidFill>
                  <a:schemeClr val="tx1">
                    <a:lumMod val="60000"/>
                    <a:lumOff val="40000"/>
                  </a:schemeClr>
                </a:solidFill>
              </a:rPr>
              <a:t>.</a:t>
            </a:r>
          </a:p>
          <a:p>
            <a:endParaRPr lang="en-US" dirty="0"/>
          </a:p>
        </p:txBody>
      </p:sp>
      <p:pic>
        <p:nvPicPr>
          <p:cNvPr id="5" name="Picture 2" descr="C:\Users\justinandlindsey\AppData\Local\Microsoft\Windows\Temporary Internet Files\Content.IE5\ABC7J70K\MP900443129[1].jp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7249" r="39312"/>
          <a:stretch/>
        </p:blipFill>
        <p:spPr bwMode="auto">
          <a:xfrm>
            <a:off x="1420991" y="731839"/>
            <a:ext cx="2790467" cy="3154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2" descr="C:\Users\Owner\Desktop\Elder C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04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p:txBody>
          <a:bodyPr>
            <a:normAutofit fontScale="85000" lnSpcReduction="20000"/>
          </a:bodyPr>
          <a:lstStyle/>
          <a:p>
            <a:pPr marL="0" indent="0" algn="ctr">
              <a:buNone/>
            </a:pPr>
            <a:r>
              <a:rPr lang="en-US" sz="2400" b="1" dirty="0">
                <a:solidFill>
                  <a:schemeClr val="tx1">
                    <a:lumMod val="60000"/>
                    <a:lumOff val="40000"/>
                  </a:schemeClr>
                </a:solidFill>
              </a:rPr>
              <a:t>Out of 750 “workable leads”</a:t>
            </a:r>
          </a:p>
          <a:p>
            <a:pPr marL="0" indent="0" algn="ctr">
              <a:buNone/>
            </a:pPr>
            <a:r>
              <a:rPr lang="en-US" sz="2400" b="1" dirty="0">
                <a:solidFill>
                  <a:schemeClr val="tx1">
                    <a:lumMod val="60000"/>
                    <a:lumOff val="40000"/>
                  </a:schemeClr>
                </a:solidFill>
              </a:rPr>
              <a:t> </a:t>
            </a:r>
            <a:r>
              <a:rPr lang="en-US" sz="2400" b="1" i="1" u="sng" dirty="0">
                <a:solidFill>
                  <a:schemeClr val="tx1">
                    <a:lumMod val="60000"/>
                    <a:lumOff val="40000"/>
                  </a:schemeClr>
                </a:solidFill>
              </a:rPr>
              <a:t>267 prospects/leads were not interested or satisfied with their current plan</a:t>
            </a:r>
            <a:r>
              <a:rPr lang="en-US" sz="2400" b="1" dirty="0">
                <a:solidFill>
                  <a:schemeClr val="tx1">
                    <a:lumMod val="60000"/>
                    <a:lumOff val="40000"/>
                  </a:schemeClr>
                </a:solidFill>
              </a:rPr>
              <a:t>.</a:t>
            </a:r>
          </a:p>
          <a:p>
            <a:pPr marL="0" indent="0" algn="ctr">
              <a:buNone/>
            </a:pPr>
            <a:endParaRPr lang="en-US" sz="2000" b="1" dirty="0">
              <a:solidFill>
                <a:schemeClr val="tx1">
                  <a:lumMod val="60000"/>
                  <a:lumOff val="40000"/>
                </a:schemeClr>
              </a:solidFill>
            </a:endParaRPr>
          </a:p>
          <a:p>
            <a:pPr marL="0" indent="0" algn="ctr">
              <a:buNone/>
            </a:pPr>
            <a:r>
              <a:rPr lang="en-US" sz="2800" b="1" i="1" dirty="0">
                <a:solidFill>
                  <a:schemeClr val="tx1">
                    <a:lumMod val="60000"/>
                    <a:lumOff val="40000"/>
                  </a:schemeClr>
                </a:solidFill>
              </a:rPr>
              <a:t>THIS MARKET IS NO LONGER “ONE SIZE FITS ALL” BASED SOLELY ON PRICE!</a:t>
            </a:r>
          </a:p>
          <a:p>
            <a:endParaRPr lang="en-US" dirty="0"/>
          </a:p>
        </p:txBody>
      </p:sp>
      <p:sp>
        <p:nvSpPr>
          <p:cNvPr id="5" name="Title 1"/>
          <p:cNvSpPr>
            <a:spLocks noGrp="1"/>
          </p:cNvSpPr>
          <p:nvPr>
            <p:ph type="title"/>
          </p:nvPr>
        </p:nvSpPr>
        <p:spPr/>
        <p:txBody>
          <a:bodyPr/>
          <a:lstStyle/>
          <a:p>
            <a:pPr marL="0" indent="0">
              <a:buNone/>
            </a:pPr>
            <a:r>
              <a:rPr lang="en-US" sz="4800" dirty="0">
                <a:solidFill>
                  <a:schemeClr val="tx1">
                    <a:lumMod val="60000"/>
                    <a:lumOff val="40000"/>
                  </a:schemeClr>
                </a:solidFill>
                <a:effectLst>
                  <a:outerShdw blurRad="38100" dist="38100" dir="2700000" algn="tl">
                    <a:srgbClr val="000000">
                      <a:alpha val="43137"/>
                    </a:srgbClr>
                  </a:outerShdw>
                </a:effectLst>
              </a:rPr>
              <a:t>Medicare Supplement</a:t>
            </a:r>
            <a:br>
              <a:rPr lang="en-US" sz="4800" dirty="0">
                <a:solidFill>
                  <a:schemeClr val="tx1">
                    <a:lumMod val="60000"/>
                    <a:lumOff val="40000"/>
                  </a:schemeClr>
                </a:solidFill>
                <a:effectLst>
                  <a:outerShdw blurRad="38100" dist="38100" dir="2700000" algn="tl">
                    <a:srgbClr val="000000">
                      <a:alpha val="43137"/>
                    </a:srgbClr>
                  </a:outerShdw>
                </a:effectLst>
              </a:rPr>
            </a:br>
            <a:r>
              <a:rPr lang="en-US" sz="4800" dirty="0">
                <a:solidFill>
                  <a:schemeClr val="tx1">
                    <a:lumMod val="60000"/>
                    <a:lumOff val="40000"/>
                  </a:schemeClr>
                </a:solidFill>
                <a:effectLst>
                  <a:outerShdw blurRad="38100" dist="38100" dir="2700000" algn="tl">
                    <a:srgbClr val="000000">
                      <a:alpha val="43137"/>
                    </a:srgbClr>
                  </a:outerShdw>
                </a:effectLst>
              </a:rPr>
              <a:t>1,000 prospects/leads</a:t>
            </a:r>
            <a:endParaRPr lang="en-US" dirty="0"/>
          </a:p>
        </p:txBody>
      </p:sp>
      <p:pic>
        <p:nvPicPr>
          <p:cNvPr id="6" name="Picture 2" descr="C:\Users\Owner\Desktop\Elder Car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C:\Users\Owner\AppData\Local\Microsoft\Windows\Temporary Internet Files\Content.IE5\HULUXJS6\MP900309427[1].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371600" y="685800"/>
            <a:ext cx="2743200" cy="32003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183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What Medicare Says:</a:t>
            </a:r>
            <a:r>
              <a:rPr lang="en-US" dirty="0">
                <a:solidFill>
                  <a:schemeClr val="tx1"/>
                </a:solidFill>
              </a:rPr>
              <a:t/>
            </a:r>
            <a:br>
              <a:rPr lang="en-US" dirty="0">
                <a:solidFill>
                  <a:schemeClr val="tx1"/>
                </a:solidFill>
              </a:rPr>
            </a:br>
            <a:endParaRPr lang="en-US" dirty="0"/>
          </a:p>
        </p:txBody>
      </p:sp>
      <p:sp>
        <p:nvSpPr>
          <p:cNvPr id="4" name="Content Placeholder 3"/>
          <p:cNvSpPr>
            <a:spLocks noGrp="1"/>
          </p:cNvSpPr>
          <p:nvPr>
            <p:ph sz="quarter" idx="14"/>
          </p:nvPr>
        </p:nvSpPr>
        <p:spPr/>
        <p:txBody>
          <a:bodyPr>
            <a:normAutofit fontScale="85000" lnSpcReduction="20000"/>
          </a:bodyPr>
          <a:lstStyle/>
          <a:p>
            <a:pPr marL="45720" indent="0">
              <a:buNone/>
            </a:pPr>
            <a:r>
              <a:rPr lang="en-US" dirty="0"/>
              <a:t>Your Medicare health or prescription drug plan can change how much it costs and what it covers each year. Even if your plan’s cost and coverage stay the same, your health or finances may change. </a:t>
            </a:r>
            <a:r>
              <a:rPr lang="en-US" u="sng" dirty="0"/>
              <a:t>Review your plan each year to make sure it will still meet your needs</a:t>
            </a:r>
            <a:r>
              <a:rPr lang="en-US" i="1" dirty="0"/>
              <a:t>. </a:t>
            </a:r>
            <a:r>
              <a:rPr lang="en-US" dirty="0"/>
              <a:t>If you’re satisfied with your current coverage, you don’t need to change plans.* </a:t>
            </a:r>
          </a:p>
          <a:p>
            <a:endParaRPr lang="en-US" dirty="0"/>
          </a:p>
        </p:txBody>
      </p:sp>
      <p:sp>
        <p:nvSpPr>
          <p:cNvPr id="5" name="Rectangle 4"/>
          <p:cNvSpPr/>
          <p:nvPr/>
        </p:nvSpPr>
        <p:spPr>
          <a:xfrm>
            <a:off x="0" y="6517750"/>
            <a:ext cx="7086600" cy="246221"/>
          </a:xfrm>
          <a:prstGeom prst="rect">
            <a:avLst/>
          </a:prstGeom>
        </p:spPr>
        <p:txBody>
          <a:bodyPr wrap="square">
            <a:spAutoFit/>
          </a:bodyPr>
          <a:lstStyle/>
          <a:p>
            <a:r>
              <a:rPr lang="en-US" sz="1000" dirty="0">
                <a:solidFill>
                  <a:schemeClr val="tx2"/>
                </a:solidFill>
              </a:rPr>
              <a:t>*www.</a:t>
            </a:r>
            <a:r>
              <a:rPr lang="en-US" sz="1000" b="1" dirty="0">
                <a:solidFill>
                  <a:schemeClr val="tx2"/>
                </a:solidFill>
              </a:rPr>
              <a:t>medicare</a:t>
            </a:r>
            <a:r>
              <a:rPr lang="en-US" sz="1000" dirty="0">
                <a:solidFill>
                  <a:schemeClr val="tx2"/>
                </a:solidFill>
              </a:rPr>
              <a:t>.gov/publications/pubs/pdf/10050</a:t>
            </a: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38581" y="731839"/>
            <a:ext cx="2755288" cy="3154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2" descr="C:\Users\Owner\Desktop\Elder C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14489" cy="52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568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528</TotalTime>
  <Words>1551</Words>
  <Application>Microsoft Office PowerPoint</Application>
  <PresentationFormat>On-screen Show (4:3)</PresentationFormat>
  <Paragraphs>164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Slipstream</vt:lpstr>
      <vt:lpstr>Medicare Advantage</vt:lpstr>
      <vt:lpstr>Medicare Supplement 2012  The New Normal </vt:lpstr>
      <vt:lpstr>Medicare Changes and Opportunities</vt:lpstr>
      <vt:lpstr>Medicare Changes and Opportunities</vt:lpstr>
      <vt:lpstr>Medicare Changes and Opportunities</vt:lpstr>
      <vt:lpstr>Medicare Demographics</vt:lpstr>
      <vt:lpstr>Medicare Supplement 1,000 prospects/leads</vt:lpstr>
      <vt:lpstr>Medicare Supplement 1,000 prospects/leads</vt:lpstr>
      <vt:lpstr>What Medicare Says: </vt:lpstr>
      <vt:lpstr>Consumer Choices 2012</vt:lpstr>
      <vt:lpstr>Consumer Choices 2012</vt:lpstr>
      <vt:lpstr>Consumer Choices 2012</vt:lpstr>
      <vt:lpstr>Consumer Choices 2012</vt:lpstr>
      <vt:lpstr>Consumer Choices 2012</vt:lpstr>
      <vt:lpstr>Overview of Medicare Advantage Program</vt:lpstr>
      <vt:lpstr>Medicare Advantage Program – The basics</vt:lpstr>
      <vt:lpstr>Medicare Advantage Plans</vt:lpstr>
      <vt:lpstr>MA Enrollment </vt:lpstr>
      <vt:lpstr>Medicare Prescription Drug Coverage (Part D)</vt:lpstr>
      <vt:lpstr>Navigating the  Medicare Maze</vt:lpstr>
      <vt:lpstr>Medicare Marketing Guidelines</vt:lpstr>
      <vt:lpstr>Medicare Marketing Guidelines</vt:lpstr>
      <vt:lpstr>PowerPoint Presentation</vt:lpstr>
      <vt:lpstr>PowerPoint Presentation</vt:lpstr>
      <vt:lpstr>Selling MA All Year Long</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 </cp:lastModifiedBy>
  <cp:revision>20</cp:revision>
  <dcterms:created xsi:type="dcterms:W3CDTF">2012-07-28T16:21:45Z</dcterms:created>
  <dcterms:modified xsi:type="dcterms:W3CDTF">2012-08-17T19:33:28Z</dcterms:modified>
</cp:coreProperties>
</file>